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3" r:id="rId2"/>
  </p:sldMasterIdLst>
  <p:notesMasterIdLst>
    <p:notesMasterId r:id="rId36"/>
  </p:notesMasterIdLst>
  <p:handoutMasterIdLst>
    <p:handoutMasterId r:id="rId37"/>
  </p:handoutMasterIdLst>
  <p:sldIdLst>
    <p:sldId id="562" r:id="rId3"/>
    <p:sldId id="575" r:id="rId4"/>
    <p:sldId id="572" r:id="rId5"/>
    <p:sldId id="576" r:id="rId6"/>
    <p:sldId id="570" r:id="rId7"/>
    <p:sldId id="577" r:id="rId8"/>
    <p:sldId id="579" r:id="rId9"/>
    <p:sldId id="580" r:id="rId10"/>
    <p:sldId id="581" r:id="rId11"/>
    <p:sldId id="582" r:id="rId12"/>
    <p:sldId id="583" r:id="rId13"/>
    <p:sldId id="584" r:id="rId14"/>
    <p:sldId id="585" r:id="rId15"/>
    <p:sldId id="586" r:id="rId16"/>
    <p:sldId id="587" r:id="rId17"/>
    <p:sldId id="603" r:id="rId18"/>
    <p:sldId id="588" r:id="rId19"/>
    <p:sldId id="589" r:id="rId20"/>
    <p:sldId id="590" r:id="rId21"/>
    <p:sldId id="591" r:id="rId22"/>
    <p:sldId id="592" r:id="rId23"/>
    <p:sldId id="593" r:id="rId24"/>
    <p:sldId id="594" r:id="rId25"/>
    <p:sldId id="597" r:id="rId26"/>
    <p:sldId id="595" r:id="rId27"/>
    <p:sldId id="596" r:id="rId28"/>
    <p:sldId id="598" r:id="rId29"/>
    <p:sldId id="599" r:id="rId30"/>
    <p:sldId id="600" r:id="rId31"/>
    <p:sldId id="601" r:id="rId32"/>
    <p:sldId id="602" r:id="rId33"/>
    <p:sldId id="571" r:id="rId34"/>
    <p:sldId id="57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FBA3080-B13F-4066-A3B8-5B6D79990086}">
          <p14:sldIdLst>
            <p14:sldId id="562"/>
            <p14:sldId id="575"/>
            <p14:sldId id="572"/>
            <p14:sldId id="576"/>
            <p14:sldId id="570"/>
            <p14:sldId id="577"/>
            <p14:sldId id="579"/>
            <p14:sldId id="580"/>
            <p14:sldId id="581"/>
            <p14:sldId id="582"/>
            <p14:sldId id="583"/>
            <p14:sldId id="584"/>
            <p14:sldId id="585"/>
            <p14:sldId id="586"/>
            <p14:sldId id="587"/>
            <p14:sldId id="603"/>
            <p14:sldId id="588"/>
            <p14:sldId id="589"/>
            <p14:sldId id="590"/>
            <p14:sldId id="591"/>
            <p14:sldId id="592"/>
            <p14:sldId id="593"/>
            <p14:sldId id="594"/>
            <p14:sldId id="597"/>
            <p14:sldId id="595"/>
            <p14:sldId id="596"/>
            <p14:sldId id="598"/>
            <p14:sldId id="599"/>
            <p14:sldId id="600"/>
            <p14:sldId id="601"/>
            <p14:sldId id="602"/>
            <p14:sldId id="571"/>
            <p14:sldId id="573"/>
          </p14:sldIdLst>
        </p14:section>
        <p14:section name="Graphic Elements" id="{D071D8EC-D891-4802-BE7B-3A319825FAED}">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EC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6" d="100"/>
          <a:sy n="86" d="100"/>
        </p:scale>
        <p:origin x="642" y="96"/>
      </p:cViewPr>
      <p:guideLst/>
    </p:cSldViewPr>
  </p:slideViewPr>
  <p:notesTextViewPr>
    <p:cViewPr>
      <p:scale>
        <a:sx n="1" d="1"/>
        <a:sy n="1" d="1"/>
      </p:scale>
      <p:origin x="0" y="0"/>
    </p:cViewPr>
  </p:notesTextViewPr>
  <p:notesViewPr>
    <p:cSldViewPr snapToGrid="0">
      <p:cViewPr varScale="1">
        <p:scale>
          <a:sx n="66" d="100"/>
          <a:sy n="66" d="100"/>
        </p:scale>
        <p:origin x="333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32F633-98A6-7F2D-9307-F63EFA6939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003A232C-2EE3-9076-078E-7FFE7EC1BE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1911E0-E140-F123-2D3D-D5E0A983B6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4AA688-457E-4AFD-9DC2-03472645B029}" type="slidenum">
              <a:rPr lang="en-US" smtClean="0"/>
              <a:t>‹#›</a:t>
            </a:fld>
            <a:endParaRPr lang="en-US"/>
          </a:p>
        </p:txBody>
      </p:sp>
    </p:spTree>
    <p:extLst>
      <p:ext uri="{BB962C8B-B14F-4D97-AF65-F5344CB8AC3E}">
        <p14:creationId xmlns:p14="http://schemas.microsoft.com/office/powerpoint/2010/main" val="1033635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6871DA-E06E-4034-91AC-94245CB3D3AF}" type="datetimeFigureOut">
              <a:rPr lang="en-US" smtClean="0"/>
              <a:t>8/23/2024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1AD9DA-03B9-441C-A1A1-6C1316F23644}" type="slidenum">
              <a:rPr lang="en-US" smtClean="0"/>
              <a:t>‹#›</a:t>
            </a:fld>
            <a:endParaRPr lang="en-US"/>
          </a:p>
        </p:txBody>
      </p:sp>
    </p:spTree>
    <p:extLst>
      <p:ext uri="{BB962C8B-B14F-4D97-AF65-F5344CB8AC3E}">
        <p14:creationId xmlns:p14="http://schemas.microsoft.com/office/powerpoint/2010/main" val="1686855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7.svg"/><Relationship Id="rId4" Type="http://schemas.openxmlformats.org/officeDocument/2006/relationships/image" Target="../media/image12.png"/><Relationship Id="rId9"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hyperlink" Target="https://www.ruralcenter.org/programs/tasc/mbqip" TargetMode="External"/><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20.png"/><Relationship Id="rId5" Type="http://schemas.openxmlformats.org/officeDocument/2006/relationships/image" Target="../media/image7.svg"/><Relationship Id="rId10" Type="http://schemas.openxmlformats.org/officeDocument/2006/relationships/image" Target="../media/image19.svg"/><Relationship Id="rId4" Type="http://schemas.openxmlformats.org/officeDocument/2006/relationships/image" Target="../media/image6.png"/><Relationship Id="rId9" Type="http://schemas.openxmlformats.org/officeDocument/2006/relationships/image" Target="../media/image18.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hyperlink" Target="Measure%20Specification%20Information%20Guide" TargetMode="External"/><Relationship Id="rId5" Type="http://schemas.openxmlformats.org/officeDocument/2006/relationships/image" Target="../media/image8.png"/><Relationship Id="rId4" Type="http://schemas.openxmlformats.org/officeDocument/2006/relationships/image" Target="../media/image7.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bg>
      <p:bgPr>
        <a:solidFill>
          <a:schemeClr val="bg1"/>
        </a:solidFill>
        <a:effectLst/>
      </p:bgPr>
    </p:bg>
    <p:spTree>
      <p:nvGrpSpPr>
        <p:cNvPr id="1" name=""/>
        <p:cNvGrpSpPr/>
        <p:nvPr/>
      </p:nvGrpSpPr>
      <p:grpSpPr>
        <a:xfrm>
          <a:off x="0" y="0"/>
          <a:ext cx="0" cy="0"/>
          <a:chOff x="0" y="0"/>
          <a:chExt cx="0" cy="0"/>
        </a:xfrm>
      </p:grpSpPr>
      <p:pic>
        <p:nvPicPr>
          <p:cNvPr id="5" name="Picture 4" descr="A field of grass and a tree&#10;&#10;Description automatically generated">
            <a:extLst>
              <a:ext uri="{FF2B5EF4-FFF2-40B4-BE49-F238E27FC236}">
                <a16:creationId xmlns:a16="http://schemas.microsoft.com/office/drawing/2014/main" id="{47F44616-F1A6-C682-6CC3-CCCFFF41A0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622" t="35900" r="1769" b="7687"/>
          <a:stretch/>
        </p:blipFill>
        <p:spPr>
          <a:xfrm>
            <a:off x="-3051" y="-27191"/>
            <a:ext cx="12195051" cy="6894971"/>
          </a:xfrm>
          <a:prstGeom prst="rect">
            <a:avLst/>
          </a:prstGeom>
        </p:spPr>
      </p:pic>
      <p:pic>
        <p:nvPicPr>
          <p:cNvPr id="16" name="Graphic 15">
            <a:extLst>
              <a:ext uri="{FF2B5EF4-FFF2-40B4-BE49-F238E27FC236}">
                <a16:creationId xmlns:a16="http://schemas.microsoft.com/office/drawing/2014/main" id="{8A9DD746-0B7A-FC09-1D7F-2503D071BA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5086350" y="-27191"/>
            <a:ext cx="7105650" cy="6894970"/>
          </a:xfrm>
          <a:prstGeom prst="rect">
            <a:avLst/>
          </a:prstGeom>
        </p:spPr>
      </p:pic>
      <p:pic>
        <p:nvPicPr>
          <p:cNvPr id="18" name="Graphic 17">
            <a:extLst>
              <a:ext uri="{FF2B5EF4-FFF2-40B4-BE49-F238E27FC236}">
                <a16:creationId xmlns:a16="http://schemas.microsoft.com/office/drawing/2014/main" id="{28A0FDBC-40B2-A9F3-C2DF-F231F6038C72}"/>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73115"/>
          <a:stretch/>
        </p:blipFill>
        <p:spPr>
          <a:xfrm rot="10800000">
            <a:off x="4782386" y="-27191"/>
            <a:ext cx="1910338" cy="6894970"/>
          </a:xfrm>
          <a:prstGeom prst="rect">
            <a:avLst/>
          </a:prstGeom>
        </p:spPr>
      </p:pic>
      <p:grpSp>
        <p:nvGrpSpPr>
          <p:cNvPr id="6" name="Group 5">
            <a:extLst>
              <a:ext uri="{FF2B5EF4-FFF2-40B4-BE49-F238E27FC236}">
                <a16:creationId xmlns:a16="http://schemas.microsoft.com/office/drawing/2014/main" id="{73EBFD2F-E55F-ED64-DEAF-5572B4F0253C}"/>
              </a:ext>
            </a:extLst>
          </p:cNvPr>
          <p:cNvGrpSpPr/>
          <p:nvPr userDrawn="1"/>
        </p:nvGrpSpPr>
        <p:grpSpPr>
          <a:xfrm>
            <a:off x="6004637" y="2214837"/>
            <a:ext cx="5777488" cy="2289651"/>
            <a:chOff x="2360477" y="-1811074"/>
            <a:chExt cx="8097974" cy="3209273"/>
          </a:xfrm>
        </p:grpSpPr>
        <p:pic>
          <p:nvPicPr>
            <p:cNvPr id="17" name="Graphic 16">
              <a:extLst>
                <a:ext uri="{FF2B5EF4-FFF2-40B4-BE49-F238E27FC236}">
                  <a16:creationId xmlns:a16="http://schemas.microsoft.com/office/drawing/2014/main" id="{39306E12-F32C-BCF2-2959-80A67BA7CBC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360477" y="-1637043"/>
              <a:ext cx="8097974" cy="2919037"/>
            </a:xfrm>
            <a:prstGeom prst="rect">
              <a:avLst/>
            </a:prstGeom>
          </p:spPr>
        </p:pic>
        <p:pic>
          <p:nvPicPr>
            <p:cNvPr id="7" name="Picture 6" descr="A logo with green letters&#10;&#10;Description automatically generated">
              <a:extLst>
                <a:ext uri="{FF2B5EF4-FFF2-40B4-BE49-F238E27FC236}">
                  <a16:creationId xmlns:a16="http://schemas.microsoft.com/office/drawing/2014/main" id="{4EBE8833-B498-772F-9862-B1FD9E83200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22" name="Text Placeholder 20">
            <a:extLst>
              <a:ext uri="{FF2B5EF4-FFF2-40B4-BE49-F238E27FC236}">
                <a16:creationId xmlns:a16="http://schemas.microsoft.com/office/drawing/2014/main" id="{A8ACEAA2-DCE1-07F9-2218-61A6C264E16B}"/>
              </a:ext>
            </a:extLst>
          </p:cNvPr>
          <p:cNvSpPr>
            <a:spLocks noGrp="1"/>
          </p:cNvSpPr>
          <p:nvPr>
            <p:ph type="body" sz="quarter" idx="13" hasCustomPrompt="1"/>
          </p:nvPr>
        </p:nvSpPr>
        <p:spPr>
          <a:xfrm>
            <a:off x="6229350" y="4628650"/>
            <a:ext cx="5553075" cy="1948746"/>
          </a:xfrm>
        </p:spPr>
        <p:txBody>
          <a:bodyPr anchor="t">
            <a:normAutofit/>
          </a:bodyPr>
          <a:lstStyle>
            <a:lvl1pPr marL="0" indent="0" algn="r">
              <a:buNone/>
              <a:defRPr sz="2600" b="1">
                <a:solidFill>
                  <a:schemeClr val="tx2"/>
                </a:solidFill>
              </a:defRPr>
            </a:lvl1pPr>
            <a:lvl2pPr marL="457200" indent="0">
              <a:buNone/>
              <a:defRPr>
                <a:solidFill>
                  <a:schemeClr val="accent5">
                    <a:lumMod val="50000"/>
                  </a:schemeClr>
                </a:solidFill>
              </a:defRPr>
            </a:lvl2pPr>
            <a:lvl3pPr marL="914400" indent="0">
              <a:buNone/>
              <a:defRPr>
                <a:solidFill>
                  <a:schemeClr val="accent5">
                    <a:lumMod val="50000"/>
                  </a:schemeClr>
                </a:solidFill>
              </a:defRPr>
            </a:lvl3pPr>
            <a:lvl4pPr marL="1371600" indent="0">
              <a:buNone/>
              <a:defRPr>
                <a:solidFill>
                  <a:schemeClr val="accent5">
                    <a:lumMod val="50000"/>
                  </a:schemeClr>
                </a:solidFill>
              </a:defRPr>
            </a:lvl4pPr>
            <a:lvl5pPr marL="1828800" indent="0">
              <a:buNone/>
              <a:defRPr>
                <a:solidFill>
                  <a:schemeClr val="accent5">
                    <a:lumMod val="50000"/>
                  </a:schemeClr>
                </a:solidFill>
              </a:defRPr>
            </a:lvl5pPr>
          </a:lstStyle>
          <a:p>
            <a:pPr lvl="0"/>
            <a:r>
              <a:rPr lang="en-US" dirty="0"/>
              <a:t>Presentation Title</a:t>
            </a:r>
          </a:p>
        </p:txBody>
      </p:sp>
      <p:sp>
        <p:nvSpPr>
          <p:cNvPr id="24" name="Rectangle: Single Corner Rounded 23">
            <a:extLst>
              <a:ext uri="{FF2B5EF4-FFF2-40B4-BE49-F238E27FC236}">
                <a16:creationId xmlns:a16="http://schemas.microsoft.com/office/drawing/2014/main" id="{D05D73DD-A521-CDF1-648B-044A5597E23D}"/>
              </a:ext>
            </a:extLst>
          </p:cNvPr>
          <p:cNvSpPr/>
          <p:nvPr userDrawn="1"/>
        </p:nvSpPr>
        <p:spPr>
          <a:xfrm flipH="1" flipV="1">
            <a:off x="8093121" y="4276185"/>
            <a:ext cx="3689004" cy="124162"/>
          </a:xfrm>
          <a:prstGeom prst="round1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453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blem Statement">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392704" y="556389"/>
            <a:ext cx="7171980" cy="769441"/>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857F74">
                    <a:lumMod val="50000"/>
                  </a:srgbClr>
                </a:solidFill>
                <a:effectLst/>
                <a:uLnTx/>
                <a:uFillTx/>
                <a:latin typeface="Cabin SemiBold"/>
                <a:ea typeface="+mj-ea"/>
                <a:cs typeface="+mj-cs"/>
              </a:rPr>
              <a:t>Problem Statement</a:t>
            </a:r>
            <a:endParaRPr lang="en-US" dirty="0"/>
          </a:p>
        </p:txBody>
      </p:sp>
      <p:sp>
        <p:nvSpPr>
          <p:cNvPr id="2" name="TextBox 1">
            <a:extLst>
              <a:ext uri="{FF2B5EF4-FFF2-40B4-BE49-F238E27FC236}">
                <a16:creationId xmlns:a16="http://schemas.microsoft.com/office/drawing/2014/main" id="{F239D9B1-C3DB-CE24-CFC0-97CBD7AE07D0}"/>
              </a:ext>
            </a:extLst>
          </p:cNvPr>
          <p:cNvSpPr txBox="1"/>
          <p:nvPr userDrawn="1"/>
        </p:nvSpPr>
        <p:spPr>
          <a:xfrm>
            <a:off x="392704" y="1635986"/>
            <a:ext cx="1110890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9595B"/>
                </a:solidFill>
                <a:effectLst/>
                <a:uLnTx/>
                <a:uFillTx/>
                <a:latin typeface="Calibri"/>
                <a:ea typeface="+mn-ea"/>
                <a:cs typeface="+mn-cs"/>
              </a:rPr>
              <a:t>Identify a problem with your current process.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rgbClr val="59595B"/>
                </a:solidFill>
                <a:effectLst/>
                <a:uLnTx/>
                <a:uFillTx/>
                <a:latin typeface="Calibri" panose="020F0502020204030204" pitchFamily="34" charset="0"/>
                <a:ea typeface="Calibri" panose="020F0502020204030204" pitchFamily="34" charset="0"/>
                <a:cs typeface="Times New Roman" panose="02020603050405020304" pitchFamily="18" charset="0"/>
              </a:rPr>
              <a:t>Example: January 2022 - July 2022 Medicare FFS readmission data reveals a readmission rate of 24% - a 10% increase compared to 2021. We do not have written readmission reduction program guidelines. 60% of department leaders and 85% of bedside staff cannot verbalize their daily role in readmission reduction. 90% of staff are not able to locate the hospital’s written readmission reduction guidelines. </a:t>
            </a:r>
          </a:p>
        </p:txBody>
      </p:sp>
      <p:sp>
        <p:nvSpPr>
          <p:cNvPr id="18" name="Content Placeholder 21">
            <a:extLst>
              <a:ext uri="{FF2B5EF4-FFF2-40B4-BE49-F238E27FC236}">
                <a16:creationId xmlns:a16="http://schemas.microsoft.com/office/drawing/2014/main" id="{90EF5614-C554-280F-041C-D3CFFE9029D1}"/>
              </a:ext>
            </a:extLst>
          </p:cNvPr>
          <p:cNvSpPr>
            <a:spLocks noGrp="1"/>
          </p:cNvSpPr>
          <p:nvPr>
            <p:ph sz="quarter" idx="15" hasCustomPrompt="1"/>
          </p:nvPr>
        </p:nvSpPr>
        <p:spPr>
          <a:xfrm>
            <a:off x="468903" y="2681617"/>
            <a:ext cx="10845419" cy="3403017"/>
          </a:xfrm>
          <a:solidFill>
            <a:schemeClr val="bg1">
              <a:lumMod val="95000"/>
            </a:schemeClr>
          </a:solidFill>
        </p:spPr>
        <p:txBody>
          <a:bodyPr>
            <a:normAutofit/>
          </a:bodyPr>
          <a:lstStyle>
            <a:lvl1pPr marL="0" indent="0">
              <a:buNone/>
              <a:defRPr sz="1800">
                <a:solidFill>
                  <a:schemeClr val="accent1"/>
                </a:solidFill>
              </a:defRPr>
            </a:lvl1pPr>
          </a:lstStyle>
          <a:p>
            <a:r>
              <a:rPr lang="en-US" dirty="0"/>
              <a:t>Insert problem statement here.</a:t>
            </a:r>
          </a:p>
        </p:txBody>
      </p:sp>
      <p:sp>
        <p:nvSpPr>
          <p:cNvPr id="20" name="TextBox 19">
            <a:extLst>
              <a:ext uri="{FF2B5EF4-FFF2-40B4-BE49-F238E27FC236}">
                <a16:creationId xmlns:a16="http://schemas.microsoft.com/office/drawing/2014/main" id="{023B69C0-1F84-7A31-FE72-AEC647703017}"/>
              </a:ext>
            </a:extLst>
          </p:cNvPr>
          <p:cNvSpPr txBox="1"/>
          <p:nvPr userDrawn="1"/>
        </p:nvSpPr>
        <p:spPr>
          <a:xfrm>
            <a:off x="392704" y="6333022"/>
            <a:ext cx="9504562"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“Problem Statement” section of your Collaborative Poster.</a:t>
            </a:r>
            <a:endParaRPr lang="en-US" sz="1000" i="1" dirty="0"/>
          </a:p>
        </p:txBody>
      </p:sp>
    </p:spTree>
    <p:extLst>
      <p:ext uri="{BB962C8B-B14F-4D97-AF65-F5344CB8AC3E}">
        <p14:creationId xmlns:p14="http://schemas.microsoft.com/office/powerpoint/2010/main" val="254881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Project and Scope">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392703" y="556389"/>
            <a:ext cx="9415021" cy="707886"/>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857F74">
                    <a:lumMod val="50000"/>
                  </a:srgbClr>
                </a:solidFill>
                <a:effectLst/>
                <a:uLnTx/>
                <a:uFillTx/>
                <a:latin typeface="Cabin SemiBold"/>
                <a:ea typeface="+mj-ea"/>
                <a:cs typeface="+mj-cs"/>
              </a:rPr>
              <a:t>Establish the Team and Project Scope</a:t>
            </a:r>
            <a:endParaRPr lang="en-US" sz="1600" dirty="0"/>
          </a:p>
        </p:txBody>
      </p:sp>
      <p:sp>
        <p:nvSpPr>
          <p:cNvPr id="2" name="TextBox 1">
            <a:extLst>
              <a:ext uri="{FF2B5EF4-FFF2-40B4-BE49-F238E27FC236}">
                <a16:creationId xmlns:a16="http://schemas.microsoft.com/office/drawing/2014/main" id="{F239D9B1-C3DB-CE24-CFC0-97CBD7AE07D0}"/>
              </a:ext>
            </a:extLst>
          </p:cNvPr>
          <p:cNvSpPr txBox="1"/>
          <p:nvPr userDrawn="1"/>
        </p:nvSpPr>
        <p:spPr>
          <a:xfrm>
            <a:off x="392704" y="1635986"/>
            <a:ext cx="812333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95B"/>
                </a:solidFill>
                <a:effectLst/>
                <a:uLnTx/>
                <a:uFillTx/>
                <a:latin typeface="Calibri"/>
                <a:ea typeface="+mn-ea"/>
                <a:cs typeface="+mn-cs"/>
              </a:rPr>
              <a:t>Document a rough project outline, team member roles and responsibilities, and your project goals.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Consider community-based organizations as members of your team. Does your hospital already have a list started? You may insert your team’s AIM statement (to be completed on slide 12) into your project charter. Note: This document does not have to be set in stone – you can make changes and add details as the project progresses. Tip: Use the fillable templates to the right. Save them as separate files and include the file names/paths below.</a:t>
            </a:r>
          </a:p>
        </p:txBody>
      </p:sp>
      <p:sp>
        <p:nvSpPr>
          <p:cNvPr id="18" name="Content Placeholder 21">
            <a:extLst>
              <a:ext uri="{FF2B5EF4-FFF2-40B4-BE49-F238E27FC236}">
                <a16:creationId xmlns:a16="http://schemas.microsoft.com/office/drawing/2014/main" id="{90EF5614-C554-280F-041C-D3CFFE9029D1}"/>
              </a:ext>
            </a:extLst>
          </p:cNvPr>
          <p:cNvSpPr>
            <a:spLocks noGrp="1"/>
          </p:cNvSpPr>
          <p:nvPr>
            <p:ph sz="quarter" idx="15" hasCustomPrompt="1"/>
          </p:nvPr>
        </p:nvSpPr>
        <p:spPr>
          <a:xfrm>
            <a:off x="468904" y="3117773"/>
            <a:ext cx="8047135" cy="2922793"/>
          </a:xfrm>
          <a:solidFill>
            <a:schemeClr val="bg1">
              <a:lumMod val="95000"/>
            </a:schemeClr>
          </a:solidFill>
        </p:spPr>
        <p:txBody>
          <a:bodyPr>
            <a:normAutofit/>
          </a:bodyPr>
          <a:lstStyle>
            <a:lvl1pPr marL="0" indent="0">
              <a:buNone/>
              <a:defRPr sz="1800">
                <a:solidFill>
                  <a:schemeClr val="accent1"/>
                </a:solidFill>
              </a:defRPr>
            </a:lvl1pPr>
          </a:lstStyle>
          <a:p>
            <a:r>
              <a:rPr lang="en-US" dirty="0"/>
              <a:t>Insert notes here.</a:t>
            </a:r>
          </a:p>
        </p:txBody>
      </p:sp>
    </p:spTree>
    <p:extLst>
      <p:ext uri="{BB962C8B-B14F-4D97-AF65-F5344CB8AC3E}">
        <p14:creationId xmlns:p14="http://schemas.microsoft.com/office/powerpoint/2010/main" val="219174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dditional Team Members">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392703" y="556389"/>
            <a:ext cx="9415021" cy="707886"/>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857F74">
                    <a:lumMod val="50000"/>
                  </a:srgbClr>
                </a:solidFill>
                <a:effectLst/>
                <a:uLnTx/>
                <a:uFillTx/>
                <a:latin typeface="Cabin SemiBold"/>
                <a:ea typeface="+mj-ea"/>
                <a:cs typeface="+mj-cs"/>
              </a:rPr>
              <a:t>Additional Team Members</a:t>
            </a:r>
            <a:endParaRPr lang="en-US" sz="1600" dirty="0"/>
          </a:p>
        </p:txBody>
      </p:sp>
      <p:sp>
        <p:nvSpPr>
          <p:cNvPr id="20" name="TextBox 19">
            <a:extLst>
              <a:ext uri="{FF2B5EF4-FFF2-40B4-BE49-F238E27FC236}">
                <a16:creationId xmlns:a16="http://schemas.microsoft.com/office/drawing/2014/main" id="{023B69C0-1F84-7A31-FE72-AEC647703017}"/>
              </a:ext>
            </a:extLst>
          </p:cNvPr>
          <p:cNvSpPr txBox="1"/>
          <p:nvPr userDrawn="1"/>
        </p:nvSpPr>
        <p:spPr>
          <a:xfrm>
            <a:off x="392703" y="6342074"/>
            <a:ext cx="950456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59595B"/>
                </a:solidFill>
                <a:effectLst/>
                <a:uLnTx/>
                <a:uFillTx/>
                <a:latin typeface="Calibri" panose="020F0502020204030204" pitchFamily="34" charset="0"/>
                <a:ea typeface="Calibri" panose="020F0502020204030204" pitchFamily="34" charset="0"/>
                <a:cs typeface="+mn-cs"/>
              </a:rPr>
              <a:t>This slide corresponds to the “Title Page” section of your Collaborative Poster.</a:t>
            </a:r>
            <a:endParaRPr kumimoji="0" lang="en-US" sz="1000" b="0" i="1" u="none" strike="noStrike" kern="1200" cap="none" spc="0" normalizeH="0" baseline="0" noProof="0" dirty="0">
              <a:ln>
                <a:noFill/>
              </a:ln>
              <a:solidFill>
                <a:srgbClr val="59595B"/>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BFBAB342-9A17-3A2D-1557-70A140EF5EBA}"/>
              </a:ext>
            </a:extLst>
          </p:cNvPr>
          <p:cNvSpPr txBox="1">
            <a:spLocks/>
          </p:cNvSpPr>
          <p:nvPr userDrawn="1"/>
        </p:nvSpPr>
        <p:spPr>
          <a:xfrm>
            <a:off x="392703" y="1593385"/>
            <a:ext cx="11277602" cy="4093428"/>
          </a:xfrm>
          <a:prstGeom prst="rect">
            <a:avLst/>
          </a:prstGeom>
          <a:noFill/>
        </p:spPr>
        <p:txBody>
          <a:bodyPr wrap="square" rtlCol="0">
            <a:spAutoFit/>
          </a:bodyPr>
          <a:lstStyle/>
          <a:p>
            <a:pPr marL="0" indent="0">
              <a:spcBef>
                <a:spcPts val="2400"/>
              </a:spcBef>
              <a:buFont typeface="Arial" panose="020B0604020202020204" pitchFamily="34" charset="0"/>
              <a:buNone/>
            </a:pPr>
            <a:r>
              <a:rPr lang="en-US" sz="2000" b="1" dirty="0"/>
              <a:t>Patient and family representative:</a:t>
            </a:r>
          </a:p>
          <a:p>
            <a:pPr marL="0" indent="0">
              <a:spcBef>
                <a:spcPts val="2400"/>
              </a:spcBef>
              <a:buFont typeface="Arial" panose="020B0604020202020204" pitchFamily="34" charset="0"/>
              <a:buNone/>
            </a:pPr>
            <a:endParaRPr lang="en-US" sz="2000" b="1" dirty="0"/>
          </a:p>
          <a:p>
            <a:pPr marL="0" indent="0">
              <a:spcBef>
                <a:spcPts val="2400"/>
              </a:spcBef>
              <a:buFont typeface="Arial" panose="020B0604020202020204" pitchFamily="34" charset="0"/>
              <a:buNone/>
            </a:pPr>
            <a:r>
              <a:rPr lang="en-US" sz="2000" b="1" dirty="0"/>
              <a:t>Community organizations:</a:t>
            </a:r>
          </a:p>
          <a:p>
            <a:pPr marL="0" indent="0">
              <a:spcBef>
                <a:spcPts val="2400"/>
              </a:spcBef>
              <a:buFont typeface="Arial" panose="020B0604020202020204" pitchFamily="34" charset="0"/>
              <a:buNone/>
            </a:pPr>
            <a:endParaRPr lang="en-US" sz="2000" b="1" dirty="0"/>
          </a:p>
          <a:p>
            <a:pPr marL="0" indent="0">
              <a:spcBef>
                <a:spcPts val="2400"/>
              </a:spcBef>
              <a:buFont typeface="Arial" panose="020B0604020202020204" pitchFamily="34" charset="0"/>
              <a:buNone/>
            </a:pPr>
            <a:r>
              <a:rPr lang="en-US" sz="2000" b="1" dirty="0"/>
              <a:t>Other key stakeholders (e.g., unit staff, ED staff):</a:t>
            </a:r>
          </a:p>
          <a:p>
            <a:pPr marL="0" indent="0">
              <a:spcBef>
                <a:spcPts val="2400"/>
              </a:spcBef>
              <a:buFont typeface="Arial" panose="020B0604020202020204" pitchFamily="34" charset="0"/>
              <a:buNone/>
            </a:pPr>
            <a:endParaRPr lang="en-US" sz="2000" b="1" dirty="0"/>
          </a:p>
          <a:p>
            <a:pPr marL="0" indent="0">
              <a:spcBef>
                <a:spcPts val="2400"/>
              </a:spcBef>
              <a:buFont typeface="Arial" panose="020B0604020202020204" pitchFamily="34" charset="0"/>
              <a:buNone/>
            </a:pPr>
            <a:r>
              <a:rPr lang="en-US" sz="2000" b="1" dirty="0"/>
              <a:t>Who provides you with quality technical assistance?</a:t>
            </a:r>
            <a:endParaRPr lang="en-US" dirty="0"/>
          </a:p>
        </p:txBody>
      </p:sp>
      <p:sp>
        <p:nvSpPr>
          <p:cNvPr id="14" name="Text Placeholder 2">
            <a:extLst>
              <a:ext uri="{FF2B5EF4-FFF2-40B4-BE49-F238E27FC236}">
                <a16:creationId xmlns:a16="http://schemas.microsoft.com/office/drawing/2014/main" id="{27E63923-64E4-19D7-4456-0748A258C8DC}"/>
              </a:ext>
            </a:extLst>
          </p:cNvPr>
          <p:cNvSpPr>
            <a:spLocks noGrp="1"/>
          </p:cNvSpPr>
          <p:nvPr>
            <p:ph type="body" sz="quarter" idx="19" hasCustomPrompt="1"/>
          </p:nvPr>
        </p:nvSpPr>
        <p:spPr>
          <a:xfrm>
            <a:off x="513890" y="2049262"/>
            <a:ext cx="10515600" cy="548640"/>
          </a:xfrm>
          <a:solidFill>
            <a:schemeClr val="bg1">
              <a:lumMod val="95000"/>
            </a:schemeClr>
          </a:solidFill>
        </p:spPr>
        <p:txBody>
          <a:bodyPr/>
          <a:lstStyle>
            <a:lvl1pPr marL="0" indent="0">
              <a:buNone/>
              <a:defRPr sz="1600">
                <a:solidFill>
                  <a:schemeClr val="accent1"/>
                </a:solidFill>
              </a:defRPr>
            </a:lvl1pPr>
          </a:lstStyle>
          <a:p>
            <a:pPr lvl="0"/>
            <a:r>
              <a:rPr lang="en-US" dirty="0"/>
              <a:t>Insert here</a:t>
            </a:r>
          </a:p>
        </p:txBody>
      </p:sp>
      <p:sp>
        <p:nvSpPr>
          <p:cNvPr id="16" name="Text Placeholder 2">
            <a:extLst>
              <a:ext uri="{FF2B5EF4-FFF2-40B4-BE49-F238E27FC236}">
                <a16:creationId xmlns:a16="http://schemas.microsoft.com/office/drawing/2014/main" id="{E90D9EE2-950E-7805-F59E-AE1BB3DF62D4}"/>
              </a:ext>
            </a:extLst>
          </p:cNvPr>
          <p:cNvSpPr>
            <a:spLocks noGrp="1"/>
          </p:cNvSpPr>
          <p:nvPr>
            <p:ph type="body" sz="quarter" idx="20" hasCustomPrompt="1"/>
          </p:nvPr>
        </p:nvSpPr>
        <p:spPr>
          <a:xfrm>
            <a:off x="513890" y="3239154"/>
            <a:ext cx="10515600" cy="548640"/>
          </a:xfrm>
          <a:solidFill>
            <a:schemeClr val="bg1">
              <a:lumMod val="95000"/>
            </a:schemeClr>
          </a:solidFill>
        </p:spPr>
        <p:txBody>
          <a:bodyPr/>
          <a:lstStyle>
            <a:lvl1pPr marL="0" indent="0">
              <a:buNone/>
              <a:defRPr sz="1600">
                <a:solidFill>
                  <a:schemeClr val="accent1"/>
                </a:solidFill>
              </a:defRPr>
            </a:lvl1pPr>
          </a:lstStyle>
          <a:p>
            <a:pPr lvl="0"/>
            <a:r>
              <a:rPr lang="en-US" dirty="0"/>
              <a:t>Insert here</a:t>
            </a:r>
          </a:p>
        </p:txBody>
      </p:sp>
      <p:sp>
        <p:nvSpPr>
          <p:cNvPr id="26" name="Text Placeholder 2">
            <a:extLst>
              <a:ext uri="{FF2B5EF4-FFF2-40B4-BE49-F238E27FC236}">
                <a16:creationId xmlns:a16="http://schemas.microsoft.com/office/drawing/2014/main" id="{3661CD2C-4693-6CE5-FE57-0F058D0F4AFA}"/>
              </a:ext>
            </a:extLst>
          </p:cNvPr>
          <p:cNvSpPr>
            <a:spLocks noGrp="1"/>
          </p:cNvSpPr>
          <p:nvPr>
            <p:ph type="body" sz="quarter" idx="21" hasCustomPrompt="1"/>
          </p:nvPr>
        </p:nvSpPr>
        <p:spPr>
          <a:xfrm>
            <a:off x="513890" y="4465089"/>
            <a:ext cx="10515600" cy="548640"/>
          </a:xfrm>
          <a:solidFill>
            <a:schemeClr val="bg1">
              <a:lumMod val="95000"/>
            </a:schemeClr>
          </a:solidFill>
        </p:spPr>
        <p:txBody>
          <a:bodyPr/>
          <a:lstStyle>
            <a:lvl1pPr marL="0" indent="0">
              <a:buNone/>
              <a:defRPr sz="1600">
                <a:solidFill>
                  <a:schemeClr val="accent1"/>
                </a:solidFill>
              </a:defRPr>
            </a:lvl1pPr>
          </a:lstStyle>
          <a:p>
            <a:pPr lvl="0"/>
            <a:r>
              <a:rPr lang="en-US" dirty="0"/>
              <a:t>Insert here</a:t>
            </a:r>
          </a:p>
        </p:txBody>
      </p:sp>
      <p:sp>
        <p:nvSpPr>
          <p:cNvPr id="27" name="Text Placeholder 2">
            <a:extLst>
              <a:ext uri="{FF2B5EF4-FFF2-40B4-BE49-F238E27FC236}">
                <a16:creationId xmlns:a16="http://schemas.microsoft.com/office/drawing/2014/main" id="{7B6F706B-6B4D-C176-B3C5-9F66F3739887}"/>
              </a:ext>
            </a:extLst>
          </p:cNvPr>
          <p:cNvSpPr>
            <a:spLocks noGrp="1"/>
          </p:cNvSpPr>
          <p:nvPr>
            <p:ph type="body" sz="quarter" idx="22" hasCustomPrompt="1"/>
          </p:nvPr>
        </p:nvSpPr>
        <p:spPr>
          <a:xfrm>
            <a:off x="513890" y="5658744"/>
            <a:ext cx="10515600" cy="548640"/>
          </a:xfrm>
          <a:solidFill>
            <a:schemeClr val="bg1">
              <a:lumMod val="95000"/>
            </a:schemeClr>
          </a:solidFill>
        </p:spPr>
        <p:txBody>
          <a:bodyPr/>
          <a:lstStyle>
            <a:lvl1pPr marL="0" indent="0">
              <a:buNone/>
              <a:defRPr sz="1600">
                <a:solidFill>
                  <a:schemeClr val="accent1"/>
                </a:solidFill>
              </a:defRPr>
            </a:lvl1pPr>
          </a:lstStyle>
          <a:p>
            <a:pPr lvl="0"/>
            <a:r>
              <a:rPr lang="en-US" dirty="0"/>
              <a:t>Insert here</a:t>
            </a:r>
          </a:p>
        </p:txBody>
      </p:sp>
    </p:spTree>
    <p:extLst>
      <p:ext uri="{BB962C8B-B14F-4D97-AF65-F5344CB8AC3E}">
        <p14:creationId xmlns:p14="http://schemas.microsoft.com/office/powerpoint/2010/main" val="320111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IM Statement">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392703" y="556389"/>
            <a:ext cx="9415021" cy="707886"/>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857F74">
                    <a:lumMod val="50000"/>
                  </a:srgbClr>
                </a:solidFill>
                <a:effectLst/>
                <a:uLnTx/>
                <a:uFillTx/>
                <a:latin typeface="Cabin SemiBold"/>
                <a:ea typeface="+mj-ea"/>
                <a:cs typeface="+mj-cs"/>
              </a:rPr>
              <a:t>AIM Statement</a:t>
            </a:r>
            <a:endParaRPr lang="en-US" sz="1600" dirty="0"/>
          </a:p>
        </p:txBody>
      </p:sp>
      <p:sp>
        <p:nvSpPr>
          <p:cNvPr id="20" name="TextBox 19">
            <a:extLst>
              <a:ext uri="{FF2B5EF4-FFF2-40B4-BE49-F238E27FC236}">
                <a16:creationId xmlns:a16="http://schemas.microsoft.com/office/drawing/2014/main" id="{023B69C0-1F84-7A31-FE72-AEC647703017}"/>
              </a:ext>
            </a:extLst>
          </p:cNvPr>
          <p:cNvSpPr txBox="1"/>
          <p:nvPr userDrawn="1"/>
        </p:nvSpPr>
        <p:spPr>
          <a:xfrm>
            <a:off x="392703" y="6342074"/>
            <a:ext cx="9504562"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“AIM Statement” section of your Collaborative Poster.</a:t>
            </a:r>
            <a:endParaRPr lang="en-US" sz="1000" i="1" dirty="0"/>
          </a:p>
        </p:txBody>
      </p:sp>
      <p:sp>
        <p:nvSpPr>
          <p:cNvPr id="13" name="TextBox 12">
            <a:extLst>
              <a:ext uri="{FF2B5EF4-FFF2-40B4-BE49-F238E27FC236}">
                <a16:creationId xmlns:a16="http://schemas.microsoft.com/office/drawing/2014/main" id="{BFBAB342-9A17-3A2D-1557-70A140EF5EBA}"/>
              </a:ext>
            </a:extLst>
          </p:cNvPr>
          <p:cNvSpPr txBox="1">
            <a:spLocks/>
          </p:cNvSpPr>
          <p:nvPr userDrawn="1"/>
        </p:nvSpPr>
        <p:spPr>
          <a:xfrm>
            <a:off x="392703" y="1593385"/>
            <a:ext cx="1127760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9595B"/>
                </a:solidFill>
                <a:effectLst/>
                <a:uLnTx/>
                <a:uFillTx/>
                <a:latin typeface="Calibri"/>
                <a:ea typeface="+mn-ea"/>
                <a:cs typeface="+mn-cs"/>
              </a:rPr>
              <a:t>Write an AIM statement.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Example: By September 2023, our hospital will form a quality improvement team to establish a Readmission Reduction Program that will write staff guidelines. By the end of the project, 100% of department leaders and bedside staff will be able to locate the written guidelines and verbalize their daily role in readmission reduction to reduce our hospital’s unplanned readmission rate from 25% in 2022 to 18% in 2023. </a:t>
            </a:r>
          </a:p>
        </p:txBody>
      </p:sp>
      <p:sp>
        <p:nvSpPr>
          <p:cNvPr id="24" name="TextBox 23">
            <a:extLst>
              <a:ext uri="{FF2B5EF4-FFF2-40B4-BE49-F238E27FC236}">
                <a16:creationId xmlns:a16="http://schemas.microsoft.com/office/drawing/2014/main" id="{F675794E-EC1C-97C7-0CE0-F9CABE56DF9E}"/>
              </a:ext>
            </a:extLst>
          </p:cNvPr>
          <p:cNvSpPr txBox="1"/>
          <p:nvPr userDrawn="1"/>
        </p:nvSpPr>
        <p:spPr>
          <a:xfrm>
            <a:off x="841301" y="2942129"/>
            <a:ext cx="1819497"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59595B"/>
                </a:solidFill>
                <a:effectLst/>
                <a:uLnTx/>
                <a:uFillTx/>
              </a:rPr>
              <a:t>By</a:t>
            </a:r>
            <a:endParaRPr kumimoji="0" lang="en-US" sz="1800" b="0" i="0" u="none" strike="noStrike" kern="0" cap="none" spc="0" normalizeH="0" baseline="0" noProof="0" dirty="0">
              <a:ln>
                <a:noFill/>
              </a:ln>
              <a:solidFill>
                <a:srgbClr val="59595B"/>
              </a:solidFill>
              <a:effectLst/>
              <a:uLnTx/>
              <a:uFillTx/>
            </a:endParaRPr>
          </a:p>
        </p:txBody>
      </p:sp>
      <p:sp>
        <p:nvSpPr>
          <p:cNvPr id="25" name="TextBox 24">
            <a:extLst>
              <a:ext uri="{FF2B5EF4-FFF2-40B4-BE49-F238E27FC236}">
                <a16:creationId xmlns:a16="http://schemas.microsoft.com/office/drawing/2014/main" id="{FC6650C0-88BA-1DE9-9D06-CB9C45FDC2DB}"/>
              </a:ext>
            </a:extLst>
          </p:cNvPr>
          <p:cNvSpPr txBox="1"/>
          <p:nvPr userDrawn="1"/>
        </p:nvSpPr>
        <p:spPr>
          <a:xfrm>
            <a:off x="3200400" y="2942129"/>
            <a:ext cx="2432198"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59595B"/>
                </a:solidFill>
                <a:effectLst/>
                <a:uLnTx/>
                <a:uFillTx/>
              </a:rPr>
              <a:t>, the</a:t>
            </a:r>
            <a:endParaRPr kumimoji="0" lang="en-US" sz="1800" b="0" i="0" u="none" strike="noStrike" kern="0" cap="none" spc="0" normalizeH="0" baseline="0" noProof="0" dirty="0">
              <a:ln>
                <a:noFill/>
              </a:ln>
              <a:solidFill>
                <a:srgbClr val="59595B"/>
              </a:solidFill>
              <a:effectLst/>
              <a:uLnTx/>
              <a:uFillTx/>
            </a:endParaRPr>
          </a:p>
        </p:txBody>
      </p:sp>
      <p:sp>
        <p:nvSpPr>
          <p:cNvPr id="26" name="TextBox 25">
            <a:extLst>
              <a:ext uri="{FF2B5EF4-FFF2-40B4-BE49-F238E27FC236}">
                <a16:creationId xmlns:a16="http://schemas.microsoft.com/office/drawing/2014/main" id="{93083BF9-DC13-0AED-2C7F-A9BC777F0B62}"/>
              </a:ext>
            </a:extLst>
          </p:cNvPr>
          <p:cNvSpPr txBox="1"/>
          <p:nvPr userDrawn="1"/>
        </p:nvSpPr>
        <p:spPr>
          <a:xfrm>
            <a:off x="6172200" y="2942129"/>
            <a:ext cx="2432198"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59595B"/>
                </a:solidFill>
                <a:effectLst/>
                <a:uLnTx/>
                <a:uFillTx/>
              </a:rPr>
              <a:t>at</a:t>
            </a:r>
            <a:endParaRPr kumimoji="0" lang="en-US" sz="1800" b="0" i="0" u="none" strike="noStrike" kern="0" cap="none" spc="0" normalizeH="0" baseline="0" noProof="0" dirty="0">
              <a:ln>
                <a:noFill/>
              </a:ln>
              <a:solidFill>
                <a:srgbClr val="59595B"/>
              </a:solidFill>
              <a:effectLst/>
              <a:uLnTx/>
              <a:uFillTx/>
            </a:endParaRPr>
          </a:p>
        </p:txBody>
      </p:sp>
      <p:sp>
        <p:nvSpPr>
          <p:cNvPr id="39" name="TextBox 38">
            <a:extLst>
              <a:ext uri="{FF2B5EF4-FFF2-40B4-BE49-F238E27FC236}">
                <a16:creationId xmlns:a16="http://schemas.microsoft.com/office/drawing/2014/main" id="{17503740-4F0D-3DE7-88BF-CB3D54357469}"/>
              </a:ext>
            </a:extLst>
          </p:cNvPr>
          <p:cNvSpPr txBox="1"/>
          <p:nvPr userDrawn="1"/>
        </p:nvSpPr>
        <p:spPr>
          <a:xfrm>
            <a:off x="834887" y="3708606"/>
            <a:ext cx="2432198"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59595B"/>
                </a:solidFill>
                <a:effectLst/>
                <a:uLnTx/>
                <a:uFillTx/>
              </a:rPr>
              <a:t>will implement</a:t>
            </a:r>
            <a:endParaRPr kumimoji="0" lang="en-US" sz="1800" b="0" i="0" u="none" strike="noStrike" kern="0" cap="none" spc="0" normalizeH="0" baseline="0" noProof="0" dirty="0">
              <a:ln>
                <a:noFill/>
              </a:ln>
              <a:solidFill>
                <a:srgbClr val="59595B"/>
              </a:solidFill>
              <a:effectLst/>
              <a:uLnTx/>
              <a:uFillTx/>
            </a:endParaRPr>
          </a:p>
        </p:txBody>
      </p:sp>
      <p:sp>
        <p:nvSpPr>
          <p:cNvPr id="40" name="TextBox 39">
            <a:extLst>
              <a:ext uri="{FF2B5EF4-FFF2-40B4-BE49-F238E27FC236}">
                <a16:creationId xmlns:a16="http://schemas.microsoft.com/office/drawing/2014/main" id="{BB5E0C4C-18A3-0975-D6BC-881218614BF2}"/>
              </a:ext>
            </a:extLst>
          </p:cNvPr>
          <p:cNvSpPr txBox="1"/>
          <p:nvPr userDrawn="1"/>
        </p:nvSpPr>
        <p:spPr>
          <a:xfrm>
            <a:off x="841301" y="4474885"/>
            <a:ext cx="2432198"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59595B"/>
                </a:solidFill>
                <a:effectLst/>
                <a:uLnTx/>
                <a:uFillTx/>
              </a:rPr>
              <a:t>to improve</a:t>
            </a:r>
            <a:endParaRPr kumimoji="0" lang="en-US" sz="1800" b="0" i="0" u="none" strike="noStrike" kern="0" cap="none" spc="0" normalizeH="0" baseline="0" noProof="0" dirty="0">
              <a:ln>
                <a:noFill/>
              </a:ln>
              <a:solidFill>
                <a:srgbClr val="59595B"/>
              </a:solidFill>
              <a:effectLst/>
              <a:uLnTx/>
              <a:uFillTx/>
            </a:endParaRPr>
          </a:p>
        </p:txBody>
      </p:sp>
      <p:sp>
        <p:nvSpPr>
          <p:cNvPr id="41" name="TextBox 40">
            <a:extLst>
              <a:ext uri="{FF2B5EF4-FFF2-40B4-BE49-F238E27FC236}">
                <a16:creationId xmlns:a16="http://schemas.microsoft.com/office/drawing/2014/main" id="{67173845-7C9F-15D5-35B3-726698818E70}"/>
              </a:ext>
            </a:extLst>
          </p:cNvPr>
          <p:cNvSpPr txBox="1"/>
          <p:nvPr userDrawn="1"/>
        </p:nvSpPr>
        <p:spPr>
          <a:xfrm>
            <a:off x="834887" y="5235223"/>
            <a:ext cx="2432198"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59595B"/>
                </a:solidFill>
                <a:effectLst/>
                <a:uLnTx/>
                <a:uFillTx/>
              </a:rPr>
              <a:t>by</a:t>
            </a:r>
            <a:endParaRPr kumimoji="0" lang="en-US" sz="1800" b="0" i="0" u="none" strike="noStrike" kern="0" cap="none" spc="0" normalizeH="0" baseline="0" noProof="0" dirty="0">
              <a:ln>
                <a:noFill/>
              </a:ln>
              <a:solidFill>
                <a:srgbClr val="59595B"/>
              </a:solidFill>
              <a:effectLst/>
              <a:uLnTx/>
              <a:uFillTx/>
            </a:endParaRPr>
          </a:p>
        </p:txBody>
      </p:sp>
      <p:sp>
        <p:nvSpPr>
          <p:cNvPr id="42" name="TextBox 41">
            <a:extLst>
              <a:ext uri="{FF2B5EF4-FFF2-40B4-BE49-F238E27FC236}">
                <a16:creationId xmlns:a16="http://schemas.microsoft.com/office/drawing/2014/main" id="{7A025ED7-9CD5-2E6C-D816-0139E6A8CCB2}"/>
              </a:ext>
            </a:extLst>
          </p:cNvPr>
          <p:cNvSpPr txBox="1"/>
          <p:nvPr userDrawn="1"/>
        </p:nvSpPr>
        <p:spPr>
          <a:xfrm>
            <a:off x="4651301" y="5209247"/>
            <a:ext cx="2432198"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59595B"/>
                </a:solidFill>
                <a:effectLst/>
                <a:uLnTx/>
                <a:uFillTx/>
              </a:rPr>
              <a:t>to benefit</a:t>
            </a:r>
            <a:endParaRPr kumimoji="0" lang="en-US" sz="1800" b="0" i="0" u="none" strike="noStrike" kern="0" cap="none" spc="0" normalizeH="0" baseline="0" noProof="0" dirty="0">
              <a:ln>
                <a:noFill/>
              </a:ln>
              <a:solidFill>
                <a:srgbClr val="59595B"/>
              </a:solidFill>
              <a:effectLst/>
              <a:uLnTx/>
              <a:uFillTx/>
            </a:endParaRPr>
          </a:p>
        </p:txBody>
      </p:sp>
      <p:sp>
        <p:nvSpPr>
          <p:cNvPr id="49" name="Text Placeholder 48">
            <a:extLst>
              <a:ext uri="{FF2B5EF4-FFF2-40B4-BE49-F238E27FC236}">
                <a16:creationId xmlns:a16="http://schemas.microsoft.com/office/drawing/2014/main" id="{D8B71ED3-3E45-902C-A410-333A7CB95FC4}"/>
              </a:ext>
            </a:extLst>
          </p:cNvPr>
          <p:cNvSpPr>
            <a:spLocks noGrp="1"/>
          </p:cNvSpPr>
          <p:nvPr>
            <p:ph type="body" sz="quarter" idx="10" hasCustomPrompt="1"/>
          </p:nvPr>
        </p:nvSpPr>
        <p:spPr>
          <a:xfrm>
            <a:off x="1230313" y="2941638"/>
            <a:ext cx="1970087" cy="457200"/>
          </a:xfrm>
          <a:solidFill>
            <a:schemeClr val="bg1">
              <a:lumMod val="95000"/>
            </a:schemeClr>
          </a:solidFill>
        </p:spPr>
        <p:txBody>
          <a:bodyPr anchor="ctr">
            <a:normAutofit/>
          </a:bodyPr>
          <a:lstStyle>
            <a:lvl1pPr marL="0" indent="0">
              <a:buNone/>
              <a:defRPr sz="1600">
                <a:solidFill>
                  <a:schemeClr val="accent1"/>
                </a:solidFill>
              </a:defRPr>
            </a:lvl1pPr>
          </a:lstStyle>
          <a:p>
            <a:pPr lvl="0"/>
            <a:r>
              <a:rPr lang="en-US" dirty="0"/>
              <a:t>Calendar Date</a:t>
            </a:r>
          </a:p>
        </p:txBody>
      </p:sp>
      <p:sp>
        <p:nvSpPr>
          <p:cNvPr id="50" name="Text Placeholder 48">
            <a:extLst>
              <a:ext uri="{FF2B5EF4-FFF2-40B4-BE49-F238E27FC236}">
                <a16:creationId xmlns:a16="http://schemas.microsoft.com/office/drawing/2014/main" id="{925FCB96-C4C0-F437-F493-FD911A15EB8B}"/>
              </a:ext>
            </a:extLst>
          </p:cNvPr>
          <p:cNvSpPr>
            <a:spLocks noGrp="1"/>
          </p:cNvSpPr>
          <p:nvPr>
            <p:ph type="body" sz="quarter" idx="11" hasCustomPrompt="1"/>
          </p:nvPr>
        </p:nvSpPr>
        <p:spPr>
          <a:xfrm>
            <a:off x="3818564" y="2940381"/>
            <a:ext cx="1970087" cy="457200"/>
          </a:xfrm>
          <a:solidFill>
            <a:schemeClr val="bg1">
              <a:lumMod val="95000"/>
            </a:schemeClr>
          </a:solidFill>
        </p:spPr>
        <p:txBody>
          <a:bodyPr anchor="ctr">
            <a:normAutofit/>
          </a:bodyPr>
          <a:lstStyle>
            <a:lvl1pPr marL="0" indent="0">
              <a:buNone/>
              <a:defRPr sz="1600">
                <a:solidFill>
                  <a:schemeClr val="accent1"/>
                </a:solidFill>
              </a:defRPr>
            </a:lvl1pPr>
          </a:lstStyle>
          <a:p>
            <a:pPr lvl="0"/>
            <a:r>
              <a:rPr lang="en-US" dirty="0"/>
              <a:t>Team</a:t>
            </a:r>
          </a:p>
        </p:txBody>
      </p:sp>
      <p:sp>
        <p:nvSpPr>
          <p:cNvPr id="51" name="Text Placeholder 48">
            <a:extLst>
              <a:ext uri="{FF2B5EF4-FFF2-40B4-BE49-F238E27FC236}">
                <a16:creationId xmlns:a16="http://schemas.microsoft.com/office/drawing/2014/main" id="{2DC49763-74D6-66AF-0F4F-54FCA60E7E41}"/>
              </a:ext>
            </a:extLst>
          </p:cNvPr>
          <p:cNvSpPr>
            <a:spLocks noGrp="1"/>
          </p:cNvSpPr>
          <p:nvPr>
            <p:ph type="body" sz="quarter" idx="12" hasCustomPrompt="1"/>
          </p:nvPr>
        </p:nvSpPr>
        <p:spPr>
          <a:xfrm>
            <a:off x="6559404" y="2932966"/>
            <a:ext cx="2552165" cy="457200"/>
          </a:xfrm>
          <a:solidFill>
            <a:schemeClr val="bg1">
              <a:lumMod val="95000"/>
            </a:schemeClr>
          </a:solidFill>
        </p:spPr>
        <p:txBody>
          <a:bodyPr anchor="ctr">
            <a:normAutofit/>
          </a:bodyPr>
          <a:lstStyle>
            <a:lvl1pPr marL="0" indent="0">
              <a:buNone/>
              <a:defRPr sz="1600">
                <a:solidFill>
                  <a:schemeClr val="accent1"/>
                </a:solidFill>
              </a:defRPr>
            </a:lvl1pPr>
          </a:lstStyle>
          <a:p>
            <a:pPr lvl="0"/>
            <a:r>
              <a:rPr lang="en-US" dirty="0"/>
              <a:t>Hospital/Specific Unit</a:t>
            </a:r>
          </a:p>
        </p:txBody>
      </p:sp>
      <p:sp>
        <p:nvSpPr>
          <p:cNvPr id="53" name="Text Placeholder 52">
            <a:extLst>
              <a:ext uri="{FF2B5EF4-FFF2-40B4-BE49-F238E27FC236}">
                <a16:creationId xmlns:a16="http://schemas.microsoft.com/office/drawing/2014/main" id="{7679DE1A-847F-1A58-2C93-5576572ED16D}"/>
              </a:ext>
            </a:extLst>
          </p:cNvPr>
          <p:cNvSpPr>
            <a:spLocks noGrp="1"/>
          </p:cNvSpPr>
          <p:nvPr>
            <p:ph type="body" sz="quarter" idx="13" hasCustomPrompt="1"/>
          </p:nvPr>
        </p:nvSpPr>
        <p:spPr>
          <a:xfrm>
            <a:off x="2390775" y="3708400"/>
            <a:ext cx="6721475" cy="452438"/>
          </a:xfrm>
          <a:solidFill>
            <a:schemeClr val="bg1">
              <a:lumMod val="95000"/>
            </a:schemeClr>
          </a:solidFill>
        </p:spPr>
        <p:txBody>
          <a:bodyPr anchor="ctr"/>
          <a:lstStyle>
            <a:lvl1pPr marL="0" indent="0">
              <a:buNone/>
              <a:defRPr sz="1600">
                <a:solidFill>
                  <a:schemeClr val="accent1"/>
                </a:solidFill>
              </a:defRPr>
            </a:lvl1pPr>
          </a:lstStyle>
          <a:p>
            <a:pPr lvl="0"/>
            <a:r>
              <a:rPr lang="en-US" dirty="0"/>
              <a:t>Intervention</a:t>
            </a:r>
          </a:p>
        </p:txBody>
      </p:sp>
      <p:sp>
        <p:nvSpPr>
          <p:cNvPr id="4" name="Text Placeholder 52">
            <a:extLst>
              <a:ext uri="{FF2B5EF4-FFF2-40B4-BE49-F238E27FC236}">
                <a16:creationId xmlns:a16="http://schemas.microsoft.com/office/drawing/2014/main" id="{6D6516F6-4C91-579C-0C17-75ED22E84E89}"/>
              </a:ext>
            </a:extLst>
          </p:cNvPr>
          <p:cNvSpPr>
            <a:spLocks noGrp="1"/>
          </p:cNvSpPr>
          <p:nvPr>
            <p:ph type="body" sz="quarter" idx="14" hasCustomPrompt="1"/>
          </p:nvPr>
        </p:nvSpPr>
        <p:spPr>
          <a:xfrm>
            <a:off x="2057400" y="4448318"/>
            <a:ext cx="7087748" cy="452438"/>
          </a:xfrm>
          <a:solidFill>
            <a:schemeClr val="bg1">
              <a:lumMod val="95000"/>
            </a:schemeClr>
          </a:solidFill>
        </p:spPr>
        <p:txBody>
          <a:bodyPr anchor="ctr"/>
          <a:lstStyle>
            <a:lvl1pPr marL="0" indent="0">
              <a:buNone/>
              <a:defRPr sz="1600">
                <a:solidFill>
                  <a:schemeClr val="accent1"/>
                </a:solidFill>
              </a:defRPr>
            </a:lvl1pPr>
          </a:lstStyle>
          <a:p>
            <a:pPr lvl="0"/>
            <a:r>
              <a:rPr lang="en-US" dirty="0"/>
              <a:t>Problem</a:t>
            </a:r>
          </a:p>
        </p:txBody>
      </p:sp>
      <p:sp>
        <p:nvSpPr>
          <p:cNvPr id="7" name="Text Placeholder 48">
            <a:extLst>
              <a:ext uri="{FF2B5EF4-FFF2-40B4-BE49-F238E27FC236}">
                <a16:creationId xmlns:a16="http://schemas.microsoft.com/office/drawing/2014/main" id="{7B790396-8FD5-9BE1-E424-ADD914AAD70C}"/>
              </a:ext>
            </a:extLst>
          </p:cNvPr>
          <p:cNvSpPr>
            <a:spLocks noGrp="1"/>
          </p:cNvSpPr>
          <p:nvPr>
            <p:ph type="body" sz="quarter" idx="15" hasCustomPrompt="1"/>
          </p:nvPr>
        </p:nvSpPr>
        <p:spPr>
          <a:xfrm>
            <a:off x="1246906" y="5217272"/>
            <a:ext cx="3404395" cy="457200"/>
          </a:xfrm>
          <a:solidFill>
            <a:schemeClr val="bg1">
              <a:lumMod val="95000"/>
            </a:schemeClr>
          </a:solidFill>
        </p:spPr>
        <p:txBody>
          <a:bodyPr anchor="ctr">
            <a:normAutofit/>
          </a:bodyPr>
          <a:lstStyle>
            <a:lvl1pPr marL="0" indent="0">
              <a:buNone/>
              <a:defRPr sz="1600">
                <a:solidFill>
                  <a:schemeClr val="accent1"/>
                </a:solidFill>
              </a:defRPr>
            </a:lvl1pPr>
          </a:lstStyle>
          <a:p>
            <a:pPr lvl="0"/>
            <a:r>
              <a:rPr lang="en-US" dirty="0"/>
              <a:t>How Much</a:t>
            </a:r>
          </a:p>
        </p:txBody>
      </p:sp>
      <p:sp>
        <p:nvSpPr>
          <p:cNvPr id="8" name="Text Placeholder 48">
            <a:extLst>
              <a:ext uri="{FF2B5EF4-FFF2-40B4-BE49-F238E27FC236}">
                <a16:creationId xmlns:a16="http://schemas.microsoft.com/office/drawing/2014/main" id="{60C40B10-DD33-3EF3-6E29-77216A333E88}"/>
              </a:ext>
            </a:extLst>
          </p:cNvPr>
          <p:cNvSpPr>
            <a:spLocks noGrp="1"/>
          </p:cNvSpPr>
          <p:nvPr>
            <p:ph type="body" sz="quarter" idx="16" hasCustomPrompt="1"/>
          </p:nvPr>
        </p:nvSpPr>
        <p:spPr>
          <a:xfrm>
            <a:off x="5764559" y="5220561"/>
            <a:ext cx="3380589" cy="457200"/>
          </a:xfrm>
          <a:solidFill>
            <a:schemeClr val="bg1">
              <a:lumMod val="95000"/>
            </a:schemeClr>
          </a:solidFill>
        </p:spPr>
        <p:txBody>
          <a:bodyPr anchor="ctr">
            <a:normAutofit/>
          </a:bodyPr>
          <a:lstStyle>
            <a:lvl1pPr marL="0" indent="0">
              <a:buNone/>
              <a:defRPr sz="1600">
                <a:solidFill>
                  <a:schemeClr val="accent1"/>
                </a:solidFill>
              </a:defRPr>
            </a:lvl1pPr>
          </a:lstStyle>
          <a:p>
            <a:pPr lvl="0"/>
            <a:r>
              <a:rPr lang="en-US" dirty="0"/>
              <a:t>Whom</a:t>
            </a:r>
          </a:p>
        </p:txBody>
      </p:sp>
    </p:spTree>
    <p:extLst>
      <p:ext uri="{BB962C8B-B14F-4D97-AF65-F5344CB8AC3E}">
        <p14:creationId xmlns:p14="http://schemas.microsoft.com/office/powerpoint/2010/main" val="94268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ta Reporting">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392703" y="556389"/>
            <a:ext cx="9415021" cy="1323439"/>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857F74">
                    <a:lumMod val="50000"/>
                  </a:srgbClr>
                </a:solidFill>
                <a:effectLst/>
                <a:uLnTx/>
                <a:uFillTx/>
                <a:latin typeface="Cabin SemiBold"/>
                <a:ea typeface="+mj-ea"/>
                <a:cs typeface="+mj-cs"/>
              </a:rPr>
              <a:t>Data Reporting – Gathering Meaningful Insights</a:t>
            </a:r>
            <a:endParaRPr lang="en-US" sz="1600" dirty="0"/>
          </a:p>
        </p:txBody>
      </p:sp>
      <p:sp>
        <p:nvSpPr>
          <p:cNvPr id="20" name="TextBox 19">
            <a:extLst>
              <a:ext uri="{FF2B5EF4-FFF2-40B4-BE49-F238E27FC236}">
                <a16:creationId xmlns:a16="http://schemas.microsoft.com/office/drawing/2014/main" id="{023B69C0-1F84-7A31-FE72-AEC647703017}"/>
              </a:ext>
            </a:extLst>
          </p:cNvPr>
          <p:cNvSpPr txBox="1"/>
          <p:nvPr userDrawn="1"/>
        </p:nvSpPr>
        <p:spPr>
          <a:xfrm>
            <a:off x="392703" y="6342074"/>
            <a:ext cx="9504562"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“Metrics/Data” section of your Collaborative Poster.</a:t>
            </a:r>
            <a:endParaRPr lang="en-US" sz="1000" i="1" dirty="0"/>
          </a:p>
        </p:txBody>
      </p:sp>
      <p:sp>
        <p:nvSpPr>
          <p:cNvPr id="13" name="TextBox 12">
            <a:extLst>
              <a:ext uri="{FF2B5EF4-FFF2-40B4-BE49-F238E27FC236}">
                <a16:creationId xmlns:a16="http://schemas.microsoft.com/office/drawing/2014/main" id="{BFBAB342-9A17-3A2D-1557-70A140EF5EBA}"/>
              </a:ext>
            </a:extLst>
          </p:cNvPr>
          <p:cNvSpPr txBox="1">
            <a:spLocks/>
          </p:cNvSpPr>
          <p:nvPr userDrawn="1"/>
        </p:nvSpPr>
        <p:spPr>
          <a:xfrm>
            <a:off x="413766" y="2125867"/>
            <a:ext cx="112776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9595B"/>
                </a:solidFill>
                <a:effectLst/>
                <a:uLnTx/>
                <a:uFillTx/>
                <a:latin typeface="Calibri"/>
                <a:ea typeface="+mn-ea"/>
                <a:cs typeface="+mn-cs"/>
              </a:rPr>
              <a:t>Document some first impressions after reviewing the Telligen-provided readmission/multi-visit patient report. Consider these questions:</a:t>
            </a:r>
          </a:p>
        </p:txBody>
      </p:sp>
      <p:sp>
        <p:nvSpPr>
          <p:cNvPr id="2" name="TextBox 1">
            <a:extLst>
              <a:ext uri="{FF2B5EF4-FFF2-40B4-BE49-F238E27FC236}">
                <a16:creationId xmlns:a16="http://schemas.microsoft.com/office/drawing/2014/main" id="{47A7108F-6698-493E-4145-2495E6F4D216}"/>
              </a:ext>
            </a:extLst>
          </p:cNvPr>
          <p:cNvSpPr txBox="1"/>
          <p:nvPr userDrawn="1"/>
        </p:nvSpPr>
        <p:spPr>
          <a:xfrm>
            <a:off x="413766" y="2863826"/>
            <a:ext cx="3758588" cy="1938992"/>
          </a:xfrm>
          <a:prstGeom prst="rect">
            <a:avLst/>
          </a:prstGeom>
          <a:noFill/>
        </p:spPr>
        <p:txBody>
          <a:bodyPr wrap="square">
            <a:spAutoFit/>
          </a:bodyPr>
          <a:lstStyle/>
          <a:p>
            <a:pPr marL="182880" indent="-182880">
              <a:spcBef>
                <a:spcPts val="0"/>
              </a:spcBef>
              <a:buFont typeface="Arial" panose="020B0604020202020204" pitchFamily="34" charset="0"/>
              <a:buChar char="•"/>
            </a:pPr>
            <a:r>
              <a:rPr lang="en-US" sz="1200" b="0" i="1" dirty="0"/>
              <a:t>How many patients on your report meet the multi-visit patient definition on slide 6?</a:t>
            </a:r>
          </a:p>
          <a:p>
            <a:pPr marL="182880" indent="-182880">
              <a:spcBef>
                <a:spcPts val="0"/>
              </a:spcBef>
              <a:buFont typeface="Arial" panose="020B0604020202020204" pitchFamily="34" charset="0"/>
              <a:buChar char="•"/>
            </a:pPr>
            <a:r>
              <a:rPr lang="en-US" sz="1200" b="0" i="1" dirty="0"/>
              <a:t>What trends in patient demographics are you seeing?</a:t>
            </a:r>
          </a:p>
          <a:p>
            <a:pPr marL="182880" indent="-182880">
              <a:spcBef>
                <a:spcPts val="0"/>
              </a:spcBef>
              <a:buFont typeface="Arial" panose="020B0604020202020204" pitchFamily="34" charset="0"/>
              <a:buChar char="•"/>
            </a:pPr>
            <a:r>
              <a:rPr lang="en-US" sz="1200" b="0" i="1" dirty="0"/>
              <a:t>What trends in diagnosis codes are you seeing? </a:t>
            </a:r>
          </a:p>
          <a:p>
            <a:pPr marL="182880" indent="-182880">
              <a:spcBef>
                <a:spcPts val="0"/>
              </a:spcBef>
              <a:buFont typeface="Arial" panose="020B0604020202020204" pitchFamily="34" charset="0"/>
              <a:buChar char="•"/>
            </a:pPr>
            <a:r>
              <a:rPr lang="en-US" sz="1200" b="0" i="1" dirty="0"/>
              <a:t>Does number of diagnoses codes correlate with multiple admissions? </a:t>
            </a:r>
          </a:p>
          <a:p>
            <a:pPr marL="182880" indent="-182880">
              <a:spcBef>
                <a:spcPts val="0"/>
              </a:spcBef>
              <a:buFont typeface="Arial" panose="020B0604020202020204" pitchFamily="34" charset="0"/>
              <a:buChar char="•"/>
            </a:pPr>
            <a:r>
              <a:rPr lang="en-US" sz="1200" b="0" i="1" dirty="0"/>
              <a:t>Does the patient’s discharge code seem to impact their likelihood of readmission?</a:t>
            </a:r>
          </a:p>
          <a:p>
            <a:pPr marL="182880" indent="-182880">
              <a:spcBef>
                <a:spcPts val="0"/>
              </a:spcBef>
              <a:buFont typeface="Arial" panose="020B0604020202020204" pitchFamily="34" charset="0"/>
              <a:buChar char="•"/>
            </a:pPr>
            <a:r>
              <a:rPr lang="en-US" sz="1200" b="0" i="1" dirty="0"/>
              <a:t>What information would you like to know that is missing from this report?</a:t>
            </a:r>
          </a:p>
        </p:txBody>
      </p:sp>
      <p:sp>
        <p:nvSpPr>
          <p:cNvPr id="16" name="TextBox 15">
            <a:extLst>
              <a:ext uri="{FF2B5EF4-FFF2-40B4-BE49-F238E27FC236}">
                <a16:creationId xmlns:a16="http://schemas.microsoft.com/office/drawing/2014/main" id="{AF03B996-FACE-500D-B00D-974704D6B73D}"/>
              </a:ext>
            </a:extLst>
          </p:cNvPr>
          <p:cNvSpPr txBox="1"/>
          <p:nvPr userDrawn="1"/>
        </p:nvSpPr>
        <p:spPr>
          <a:xfrm>
            <a:off x="492633" y="4988607"/>
            <a:ext cx="105918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0" cap="none" spc="0" normalizeH="0" baseline="0" noProof="0" dirty="0">
                <a:ln>
                  <a:noFill/>
                </a:ln>
                <a:solidFill>
                  <a:srgbClr val="59595B"/>
                </a:solidFill>
                <a:effectLst/>
                <a:uLnTx/>
                <a:uFillTx/>
              </a:rPr>
              <a:t>Document a list of potential internal data sources for future monitoring of readmissions.</a:t>
            </a:r>
          </a:p>
        </p:txBody>
      </p:sp>
      <p:sp>
        <p:nvSpPr>
          <p:cNvPr id="21" name="Text Placeholder 20">
            <a:extLst>
              <a:ext uri="{FF2B5EF4-FFF2-40B4-BE49-F238E27FC236}">
                <a16:creationId xmlns:a16="http://schemas.microsoft.com/office/drawing/2014/main" id="{472652AF-5EB8-C69F-4770-424A14B6798C}"/>
              </a:ext>
            </a:extLst>
          </p:cNvPr>
          <p:cNvSpPr>
            <a:spLocks noGrp="1"/>
          </p:cNvSpPr>
          <p:nvPr>
            <p:ph type="body" sz="quarter" idx="10" hasCustomPrompt="1"/>
          </p:nvPr>
        </p:nvSpPr>
        <p:spPr>
          <a:xfrm>
            <a:off x="595313" y="5419798"/>
            <a:ext cx="10872787" cy="673889"/>
          </a:xfrm>
          <a:solidFill>
            <a:schemeClr val="bg1">
              <a:lumMod val="95000"/>
            </a:schemeClr>
          </a:solidFill>
        </p:spPr>
        <p:txBody>
          <a:bodyPr>
            <a:normAutofit/>
          </a:bodyPr>
          <a:lstStyle>
            <a:lvl1pPr marL="0" indent="0">
              <a:buNone/>
              <a:defRPr sz="1600">
                <a:solidFill>
                  <a:schemeClr val="accent1"/>
                </a:solidFill>
              </a:defRPr>
            </a:lvl1pPr>
          </a:lstStyle>
          <a:p>
            <a:pPr lvl="0"/>
            <a:r>
              <a:rPr lang="en-US" dirty="0"/>
              <a:t>Insert notes here.</a:t>
            </a:r>
          </a:p>
        </p:txBody>
      </p:sp>
      <p:sp>
        <p:nvSpPr>
          <p:cNvPr id="23" name="Text Placeholder 22">
            <a:extLst>
              <a:ext uri="{FF2B5EF4-FFF2-40B4-BE49-F238E27FC236}">
                <a16:creationId xmlns:a16="http://schemas.microsoft.com/office/drawing/2014/main" id="{C0E3C399-AB87-8CE9-193D-A32D3FF0C407}"/>
              </a:ext>
            </a:extLst>
          </p:cNvPr>
          <p:cNvSpPr>
            <a:spLocks noGrp="1"/>
          </p:cNvSpPr>
          <p:nvPr>
            <p:ph type="body" sz="quarter" idx="11" hasCustomPrompt="1"/>
          </p:nvPr>
        </p:nvSpPr>
        <p:spPr>
          <a:xfrm>
            <a:off x="4297363" y="2863851"/>
            <a:ext cx="7170737" cy="1937390"/>
          </a:xfrm>
          <a:solidFill>
            <a:schemeClr val="bg1">
              <a:lumMod val="95000"/>
            </a:schemeClr>
          </a:solidFill>
        </p:spPr>
        <p:txBody>
          <a:bodyPr>
            <a:normAutofit/>
          </a:bodyPr>
          <a:lstStyle>
            <a:lvl1pPr marL="0" indent="0">
              <a:buNone/>
              <a:defRPr sz="1600">
                <a:solidFill>
                  <a:schemeClr val="accent1"/>
                </a:solidFill>
              </a:defRPr>
            </a:lvl1pPr>
          </a:lstStyle>
          <a:p>
            <a:pPr lvl="0"/>
            <a:r>
              <a:rPr lang="en-US" dirty="0"/>
              <a:t>Insert notes here. </a:t>
            </a:r>
          </a:p>
        </p:txBody>
      </p:sp>
    </p:spTree>
    <p:extLst>
      <p:ext uri="{BB962C8B-B14F-4D97-AF65-F5344CB8AC3E}">
        <p14:creationId xmlns:p14="http://schemas.microsoft.com/office/powerpoint/2010/main" val="201441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erform RCA">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392703" y="545372"/>
            <a:ext cx="9415021" cy="707886"/>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857F74">
                    <a:lumMod val="50000"/>
                  </a:srgbClr>
                </a:solidFill>
                <a:effectLst/>
                <a:uLnTx/>
                <a:uFillTx/>
                <a:latin typeface="Cabin SemiBold"/>
                <a:ea typeface="+mj-ea"/>
                <a:cs typeface="+mj-cs"/>
              </a:rPr>
              <a:t>Perform a Root Cause Analysis (RCA)</a:t>
            </a:r>
            <a:endParaRPr lang="en-US" sz="1600" dirty="0"/>
          </a:p>
        </p:txBody>
      </p:sp>
      <p:sp>
        <p:nvSpPr>
          <p:cNvPr id="20" name="TextBox 19">
            <a:extLst>
              <a:ext uri="{FF2B5EF4-FFF2-40B4-BE49-F238E27FC236}">
                <a16:creationId xmlns:a16="http://schemas.microsoft.com/office/drawing/2014/main" id="{023B69C0-1F84-7A31-FE72-AEC647703017}"/>
              </a:ext>
            </a:extLst>
          </p:cNvPr>
          <p:cNvSpPr txBox="1"/>
          <p:nvPr userDrawn="1"/>
        </p:nvSpPr>
        <p:spPr>
          <a:xfrm>
            <a:off x="392703" y="6342074"/>
            <a:ext cx="9504562"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“Metrics/Data” section of your Collaborative Poster.</a:t>
            </a:r>
            <a:endParaRPr lang="en-US" sz="1000" i="1" dirty="0"/>
          </a:p>
        </p:txBody>
      </p:sp>
      <p:sp>
        <p:nvSpPr>
          <p:cNvPr id="13" name="TextBox 12">
            <a:extLst>
              <a:ext uri="{FF2B5EF4-FFF2-40B4-BE49-F238E27FC236}">
                <a16:creationId xmlns:a16="http://schemas.microsoft.com/office/drawing/2014/main" id="{BFBAB342-9A17-3A2D-1557-70A140EF5EBA}"/>
              </a:ext>
            </a:extLst>
          </p:cNvPr>
          <p:cNvSpPr txBox="1">
            <a:spLocks/>
          </p:cNvSpPr>
          <p:nvPr userDrawn="1"/>
        </p:nvSpPr>
        <p:spPr>
          <a:xfrm>
            <a:off x="392703" y="1244053"/>
            <a:ext cx="112776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9595B"/>
                </a:solidFill>
                <a:effectLst/>
                <a:uLnTx/>
                <a:uFillTx/>
                <a:latin typeface="Calibri"/>
                <a:ea typeface="+mn-ea"/>
                <a:cs typeface="+mn-cs"/>
              </a:rPr>
              <a:t>Use your problem statement (slide 9) to create a fishbone diagram.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Tip: See the example below. Click each box to erase the example and type in your own answers. </a:t>
            </a:r>
          </a:p>
        </p:txBody>
      </p:sp>
      <p:cxnSp>
        <p:nvCxnSpPr>
          <p:cNvPr id="3" name="Straight Connector 2">
            <a:extLst>
              <a:ext uri="{FF2B5EF4-FFF2-40B4-BE49-F238E27FC236}">
                <a16:creationId xmlns:a16="http://schemas.microsoft.com/office/drawing/2014/main" id="{778EFF0A-744F-D7B2-CEF8-9C8CCBC368CC}"/>
              </a:ext>
            </a:extLst>
          </p:cNvPr>
          <p:cNvCxnSpPr>
            <a:cxnSpLocks/>
          </p:cNvCxnSpPr>
          <p:nvPr userDrawn="1"/>
        </p:nvCxnSpPr>
        <p:spPr>
          <a:xfrm flipH="1" flipV="1">
            <a:off x="1524000" y="2210857"/>
            <a:ext cx="1290084" cy="18612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E94E933-F3C8-75BF-7220-973D5A0B5639}"/>
              </a:ext>
            </a:extLst>
          </p:cNvPr>
          <p:cNvCxnSpPr>
            <a:cxnSpLocks/>
          </p:cNvCxnSpPr>
          <p:nvPr userDrawn="1"/>
        </p:nvCxnSpPr>
        <p:spPr>
          <a:xfrm>
            <a:off x="838200" y="4006332"/>
            <a:ext cx="75580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1">
            <a:extLst>
              <a:ext uri="{FF2B5EF4-FFF2-40B4-BE49-F238E27FC236}">
                <a16:creationId xmlns:a16="http://schemas.microsoft.com/office/drawing/2014/main" id="{B2BBA2B9-4922-D9BA-E82B-6E525F18BD46}"/>
              </a:ext>
            </a:extLst>
          </p:cNvPr>
          <p:cNvSpPr>
            <a:spLocks noGrp="1"/>
          </p:cNvSpPr>
          <p:nvPr>
            <p:ph type="body" sz="quarter" idx="15" hasCustomPrompt="1"/>
          </p:nvPr>
        </p:nvSpPr>
        <p:spPr>
          <a:xfrm>
            <a:off x="844926" y="2008486"/>
            <a:ext cx="1371600" cy="274320"/>
          </a:xfrm>
          <a:solidFill>
            <a:srgbClr val="009DDC"/>
          </a:solidFill>
        </p:spPr>
        <p:txBody>
          <a:bodyPr anchor="ctr"/>
          <a:lstStyle>
            <a:lvl1pPr marL="0" indent="0" algn="ctr">
              <a:spcBef>
                <a:spcPts val="0"/>
              </a:spcBef>
              <a:buNone/>
              <a:defRPr sz="1400" b="1">
                <a:solidFill>
                  <a:schemeClr val="bg1"/>
                </a:solidFill>
              </a:defRPr>
            </a:lvl1pPr>
          </a:lstStyle>
          <a:p>
            <a:pPr lvl="0"/>
            <a:r>
              <a:rPr lang="en-US" dirty="0"/>
              <a:t>Social</a:t>
            </a:r>
          </a:p>
        </p:txBody>
      </p:sp>
      <p:sp>
        <p:nvSpPr>
          <p:cNvPr id="8" name="Text Placeholder 11">
            <a:extLst>
              <a:ext uri="{FF2B5EF4-FFF2-40B4-BE49-F238E27FC236}">
                <a16:creationId xmlns:a16="http://schemas.microsoft.com/office/drawing/2014/main" id="{8CE49BD5-E5D2-EFF8-6671-24F799CF0679}"/>
              </a:ext>
            </a:extLst>
          </p:cNvPr>
          <p:cNvSpPr>
            <a:spLocks noGrp="1"/>
          </p:cNvSpPr>
          <p:nvPr>
            <p:ph type="body" sz="quarter" idx="16" hasCustomPrompt="1"/>
          </p:nvPr>
        </p:nvSpPr>
        <p:spPr>
          <a:xfrm>
            <a:off x="2750359" y="2005336"/>
            <a:ext cx="1371600" cy="274320"/>
          </a:xfrm>
          <a:solidFill>
            <a:schemeClr val="accent2"/>
          </a:solidFill>
        </p:spPr>
        <p:txBody>
          <a:bodyPr anchor="ctr"/>
          <a:lstStyle>
            <a:lvl1pPr marL="0" indent="0" algn="ctr">
              <a:spcBef>
                <a:spcPts val="0"/>
              </a:spcBef>
              <a:buNone/>
              <a:defRPr sz="1400" b="1">
                <a:solidFill>
                  <a:schemeClr val="bg1"/>
                </a:solidFill>
              </a:defRPr>
            </a:lvl1pPr>
          </a:lstStyle>
          <a:p>
            <a:pPr lvl="0"/>
            <a:r>
              <a:rPr lang="en-US" dirty="0"/>
              <a:t>Clinical</a:t>
            </a:r>
          </a:p>
        </p:txBody>
      </p:sp>
      <p:sp>
        <p:nvSpPr>
          <p:cNvPr id="18" name="Text Placeholder 11">
            <a:extLst>
              <a:ext uri="{FF2B5EF4-FFF2-40B4-BE49-F238E27FC236}">
                <a16:creationId xmlns:a16="http://schemas.microsoft.com/office/drawing/2014/main" id="{FAC40737-B4BF-B514-6DA0-257678C6BDAC}"/>
              </a:ext>
            </a:extLst>
          </p:cNvPr>
          <p:cNvSpPr>
            <a:spLocks noGrp="1"/>
          </p:cNvSpPr>
          <p:nvPr>
            <p:ph type="body" sz="quarter" idx="19" hasCustomPrompt="1"/>
          </p:nvPr>
        </p:nvSpPr>
        <p:spPr>
          <a:xfrm>
            <a:off x="2754007" y="5799415"/>
            <a:ext cx="1371600" cy="457200"/>
          </a:xfrm>
          <a:solidFill>
            <a:schemeClr val="accent6"/>
          </a:solidFill>
        </p:spPr>
        <p:txBody>
          <a:bodyPr anchor="ctr"/>
          <a:lstStyle>
            <a:lvl1pPr marL="0" indent="0" algn="ctr">
              <a:spcBef>
                <a:spcPts val="0"/>
              </a:spcBef>
              <a:buNone/>
              <a:defRPr sz="1400" b="1">
                <a:solidFill>
                  <a:schemeClr val="bg1"/>
                </a:solidFill>
              </a:defRPr>
            </a:lvl1pPr>
          </a:lstStyle>
          <a:p>
            <a:pPr lvl="0"/>
            <a:r>
              <a:rPr lang="en-US" dirty="0"/>
              <a:t>Evidence-Based Practices</a:t>
            </a:r>
          </a:p>
        </p:txBody>
      </p:sp>
      <p:sp>
        <p:nvSpPr>
          <p:cNvPr id="24" name="Text Placeholder 11">
            <a:extLst>
              <a:ext uri="{FF2B5EF4-FFF2-40B4-BE49-F238E27FC236}">
                <a16:creationId xmlns:a16="http://schemas.microsoft.com/office/drawing/2014/main" id="{CCC92617-0DBE-6BD4-05FA-34A17884BF27}"/>
              </a:ext>
            </a:extLst>
          </p:cNvPr>
          <p:cNvSpPr>
            <a:spLocks noGrp="1"/>
          </p:cNvSpPr>
          <p:nvPr>
            <p:ph type="body" sz="quarter" idx="23" hasCustomPrompt="1"/>
          </p:nvPr>
        </p:nvSpPr>
        <p:spPr>
          <a:xfrm>
            <a:off x="844182" y="2289771"/>
            <a:ext cx="1371600" cy="1629090"/>
          </a:xfrm>
          <a:solidFill>
            <a:schemeClr val="accent1">
              <a:lumMod val="20000"/>
              <a:lumOff val="80000"/>
            </a:schemeClr>
          </a:solidFill>
        </p:spPr>
        <p:txBody>
          <a:bodyPr anchor="t"/>
          <a:lstStyle>
            <a:lvl1pPr marL="0" indent="0" algn="l">
              <a:spcBef>
                <a:spcPts val="600"/>
              </a:spcBef>
              <a:spcAft>
                <a:spcPts val="0"/>
              </a:spcAft>
              <a:buFont typeface="Arial" panose="020B0604020202020204" pitchFamily="34" charset="0"/>
              <a:buNone/>
              <a:defRPr sz="1100">
                <a:solidFill>
                  <a:srgbClr val="59595B"/>
                </a:solidFill>
              </a:defRPr>
            </a:lvl1pPr>
          </a:lstStyle>
          <a:p>
            <a:pPr lvl="0"/>
            <a:r>
              <a:rPr lang="en-US" dirty="0"/>
              <a:t>Caregiver support;  unable to drive/ transportation; financial instability, food/housing insecurity</a:t>
            </a:r>
          </a:p>
        </p:txBody>
      </p:sp>
      <p:cxnSp>
        <p:nvCxnSpPr>
          <p:cNvPr id="25" name="Straight Connector 24">
            <a:extLst>
              <a:ext uri="{FF2B5EF4-FFF2-40B4-BE49-F238E27FC236}">
                <a16:creationId xmlns:a16="http://schemas.microsoft.com/office/drawing/2014/main" id="{0EF0D89E-AA13-19F3-BC97-CEE84285A7FB}"/>
              </a:ext>
            </a:extLst>
          </p:cNvPr>
          <p:cNvCxnSpPr>
            <a:cxnSpLocks/>
          </p:cNvCxnSpPr>
          <p:nvPr userDrawn="1"/>
        </p:nvCxnSpPr>
        <p:spPr>
          <a:xfrm flipH="1" flipV="1">
            <a:off x="3456971" y="2210857"/>
            <a:ext cx="1290084" cy="18612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48B2F08-5CB4-E302-BC77-F67E626B3683}"/>
              </a:ext>
            </a:extLst>
          </p:cNvPr>
          <p:cNvCxnSpPr>
            <a:cxnSpLocks/>
          </p:cNvCxnSpPr>
          <p:nvPr userDrawn="1"/>
        </p:nvCxnSpPr>
        <p:spPr>
          <a:xfrm flipH="1" flipV="1">
            <a:off x="5334000" y="2211931"/>
            <a:ext cx="1290084" cy="18612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0EDC27-DF7F-13D7-CE20-677D8D87DC5F}"/>
              </a:ext>
            </a:extLst>
          </p:cNvPr>
          <p:cNvCxnSpPr>
            <a:cxnSpLocks/>
          </p:cNvCxnSpPr>
          <p:nvPr userDrawn="1"/>
        </p:nvCxnSpPr>
        <p:spPr>
          <a:xfrm flipV="1">
            <a:off x="1524000" y="4005864"/>
            <a:ext cx="1290084" cy="18612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C7311C1-6723-C385-7F84-8F7DF7B07C37}"/>
              </a:ext>
            </a:extLst>
          </p:cNvPr>
          <p:cNvCxnSpPr>
            <a:cxnSpLocks/>
          </p:cNvCxnSpPr>
          <p:nvPr userDrawn="1"/>
        </p:nvCxnSpPr>
        <p:spPr>
          <a:xfrm flipV="1">
            <a:off x="3460224" y="4005864"/>
            <a:ext cx="1290084" cy="18612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2483267-F131-A061-4D50-D2165885137C}"/>
              </a:ext>
            </a:extLst>
          </p:cNvPr>
          <p:cNvCxnSpPr>
            <a:cxnSpLocks/>
          </p:cNvCxnSpPr>
          <p:nvPr userDrawn="1"/>
        </p:nvCxnSpPr>
        <p:spPr>
          <a:xfrm flipV="1">
            <a:off x="5341882" y="4005864"/>
            <a:ext cx="1290084" cy="18612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6F0AE5-2EA1-98C0-1D73-E729DCADED88}"/>
              </a:ext>
            </a:extLst>
          </p:cNvPr>
          <p:cNvCxnSpPr>
            <a:cxnSpLocks/>
          </p:cNvCxnSpPr>
          <p:nvPr userDrawn="1"/>
        </p:nvCxnSpPr>
        <p:spPr>
          <a:xfrm flipV="1">
            <a:off x="7223540" y="4009107"/>
            <a:ext cx="1290084" cy="18612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5EC7A6E4-682C-1C28-322B-E8CCC185064F}"/>
              </a:ext>
            </a:extLst>
          </p:cNvPr>
          <p:cNvSpPr/>
          <p:nvPr userDrawn="1"/>
        </p:nvSpPr>
        <p:spPr>
          <a:xfrm>
            <a:off x="8352800" y="3372049"/>
            <a:ext cx="1330864" cy="1333971"/>
          </a:xfrm>
          <a:prstGeom prst="ellipse">
            <a:avLst/>
          </a:prstGeom>
          <a:solidFill>
            <a:srgbClr val="59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11">
            <a:extLst>
              <a:ext uri="{FF2B5EF4-FFF2-40B4-BE49-F238E27FC236}">
                <a16:creationId xmlns:a16="http://schemas.microsoft.com/office/drawing/2014/main" id="{B842A295-24C8-FC11-28B4-5A9D0475217D}"/>
              </a:ext>
            </a:extLst>
          </p:cNvPr>
          <p:cNvSpPr>
            <a:spLocks noGrp="1"/>
          </p:cNvSpPr>
          <p:nvPr>
            <p:ph type="body" sz="quarter" idx="26" hasCustomPrompt="1"/>
          </p:nvPr>
        </p:nvSpPr>
        <p:spPr>
          <a:xfrm>
            <a:off x="2754007" y="2282551"/>
            <a:ext cx="1371600" cy="1651193"/>
          </a:xfrm>
          <a:solidFill>
            <a:schemeClr val="accent2">
              <a:lumMod val="20000"/>
              <a:lumOff val="80000"/>
            </a:schemeClr>
          </a:solidFill>
        </p:spPr>
        <p:txBody>
          <a:bodyPr anchor="t"/>
          <a:lstStyle>
            <a:lvl1pPr marL="0" indent="0" algn="l">
              <a:spcBef>
                <a:spcPts val="0"/>
              </a:spcBef>
              <a:spcAft>
                <a:spcPts val="600"/>
              </a:spcAft>
              <a:buFont typeface="Arial" panose="020B0604020202020204" pitchFamily="34" charset="0"/>
              <a:buNone/>
              <a:defRPr sz="1100">
                <a:solidFill>
                  <a:srgbClr val="59595B"/>
                </a:solidFill>
                <a:latin typeface="+mn-lt"/>
              </a:defRPr>
            </a:lvl1pPr>
          </a:lstStyle>
          <a:p>
            <a:pPr lvl="0"/>
            <a:r>
              <a:rPr lang="en-US" dirty="0"/>
              <a:t>Multiple comorbidities; mentation, mobility, polypharmacy, high risk meds; chronic pain; mental health status</a:t>
            </a:r>
          </a:p>
        </p:txBody>
      </p:sp>
      <p:sp>
        <p:nvSpPr>
          <p:cNvPr id="33" name="Text Placeholder 11">
            <a:extLst>
              <a:ext uri="{FF2B5EF4-FFF2-40B4-BE49-F238E27FC236}">
                <a16:creationId xmlns:a16="http://schemas.microsoft.com/office/drawing/2014/main" id="{61D3BF5E-64E8-B1BF-7601-4B2572204DC1}"/>
              </a:ext>
            </a:extLst>
          </p:cNvPr>
          <p:cNvSpPr>
            <a:spLocks noGrp="1"/>
          </p:cNvSpPr>
          <p:nvPr>
            <p:ph type="body" sz="quarter" idx="27" hasCustomPrompt="1"/>
          </p:nvPr>
        </p:nvSpPr>
        <p:spPr>
          <a:xfrm>
            <a:off x="4659364" y="2271789"/>
            <a:ext cx="1371600" cy="1661955"/>
          </a:xfrm>
          <a:solidFill>
            <a:schemeClr val="accent3">
              <a:lumMod val="40000"/>
              <a:lumOff val="60000"/>
            </a:schemeClr>
          </a:solidFill>
        </p:spPr>
        <p:txBody>
          <a:bodyPr anchor="t"/>
          <a:lstStyle>
            <a:lvl1pPr marL="0" indent="0" algn="l">
              <a:spcBef>
                <a:spcPts val="0"/>
              </a:spcBef>
              <a:spcAft>
                <a:spcPts val="600"/>
              </a:spcAft>
              <a:buFont typeface="Arial" panose="020B0604020202020204" pitchFamily="34" charset="0"/>
              <a:buNone/>
              <a:defRPr sz="1100">
                <a:solidFill>
                  <a:srgbClr val="59595B"/>
                </a:solidFill>
                <a:latin typeface="+mn-lt"/>
              </a:defRPr>
            </a:lvl1pPr>
          </a:lstStyle>
          <a:p>
            <a:pPr lvl="0"/>
            <a:r>
              <a:rPr lang="en-US" dirty="0"/>
              <a:t>Tobacco use, substance use disorder, sedentary lifestyle, health habits; medication &amp; appointment adherence; patient goals &amp; preferences</a:t>
            </a:r>
          </a:p>
        </p:txBody>
      </p:sp>
      <p:sp>
        <p:nvSpPr>
          <p:cNvPr id="34" name="Text Placeholder 11">
            <a:extLst>
              <a:ext uri="{FF2B5EF4-FFF2-40B4-BE49-F238E27FC236}">
                <a16:creationId xmlns:a16="http://schemas.microsoft.com/office/drawing/2014/main" id="{2BBC323F-9F48-658D-6185-DB015F1F7AF3}"/>
              </a:ext>
            </a:extLst>
          </p:cNvPr>
          <p:cNvSpPr>
            <a:spLocks noGrp="1"/>
          </p:cNvSpPr>
          <p:nvPr>
            <p:ph type="body" sz="quarter" idx="28" hasCustomPrompt="1"/>
          </p:nvPr>
        </p:nvSpPr>
        <p:spPr>
          <a:xfrm>
            <a:off x="844926" y="4088346"/>
            <a:ext cx="1371600" cy="1706856"/>
          </a:xfrm>
          <a:solidFill>
            <a:schemeClr val="accent5">
              <a:lumMod val="20000"/>
              <a:lumOff val="80000"/>
            </a:schemeClr>
          </a:solidFill>
        </p:spPr>
        <p:txBody>
          <a:bodyPr anchor="t"/>
          <a:lstStyle>
            <a:lvl1pPr marL="0" indent="0" algn="l">
              <a:spcBef>
                <a:spcPts val="0"/>
              </a:spcBef>
              <a:spcAft>
                <a:spcPts val="600"/>
              </a:spcAft>
              <a:buFont typeface="Arial" panose="020B0604020202020204" pitchFamily="34" charset="0"/>
              <a:buNone/>
              <a:defRPr sz="1100">
                <a:solidFill>
                  <a:srgbClr val="59595B"/>
                </a:solidFill>
              </a:defRPr>
            </a:lvl1pPr>
          </a:lstStyle>
          <a:p>
            <a:pPr lvl="0"/>
            <a:r>
              <a:rPr lang="en-US" dirty="0"/>
              <a:t>Excessive travel distances to pharmacy, specialty providers &amp; outpatient services; limited emergency response services; food desert; lack of public transportation</a:t>
            </a:r>
          </a:p>
        </p:txBody>
      </p:sp>
      <p:sp>
        <p:nvSpPr>
          <p:cNvPr id="35" name="Text Placeholder 11">
            <a:extLst>
              <a:ext uri="{FF2B5EF4-FFF2-40B4-BE49-F238E27FC236}">
                <a16:creationId xmlns:a16="http://schemas.microsoft.com/office/drawing/2014/main" id="{BCC775A0-0EC4-257A-B5A9-136843ECA539}"/>
              </a:ext>
            </a:extLst>
          </p:cNvPr>
          <p:cNvSpPr>
            <a:spLocks noGrp="1"/>
          </p:cNvSpPr>
          <p:nvPr>
            <p:ph type="body" sz="quarter" idx="29" hasCustomPrompt="1"/>
          </p:nvPr>
        </p:nvSpPr>
        <p:spPr>
          <a:xfrm>
            <a:off x="2750359" y="4076574"/>
            <a:ext cx="1371600" cy="1718629"/>
          </a:xfrm>
          <a:solidFill>
            <a:schemeClr val="accent6">
              <a:lumMod val="20000"/>
              <a:lumOff val="80000"/>
            </a:schemeClr>
          </a:solidFill>
        </p:spPr>
        <p:txBody>
          <a:bodyPr anchor="t"/>
          <a:lstStyle>
            <a:lvl1pPr marL="0" indent="0" algn="l">
              <a:spcBef>
                <a:spcPts val="0"/>
              </a:spcBef>
              <a:spcAft>
                <a:spcPts val="600"/>
              </a:spcAft>
              <a:buFont typeface="Arial" panose="020B0604020202020204" pitchFamily="34" charset="0"/>
              <a:buNone/>
              <a:defRPr sz="1100">
                <a:solidFill>
                  <a:srgbClr val="59595B"/>
                </a:solidFill>
              </a:defRPr>
            </a:lvl1pPr>
          </a:lstStyle>
          <a:p>
            <a:pPr lvl="0"/>
            <a:r>
              <a:rPr lang="en-US" dirty="0"/>
              <a:t>Education provided at patient’s health literacy level, use of teach-back; appts. made prior to DC, follow-up phone calls; patient &amp; care partner included in bedside huddles</a:t>
            </a:r>
          </a:p>
        </p:txBody>
      </p:sp>
      <p:sp>
        <p:nvSpPr>
          <p:cNvPr id="36" name="Text Placeholder 11">
            <a:extLst>
              <a:ext uri="{FF2B5EF4-FFF2-40B4-BE49-F238E27FC236}">
                <a16:creationId xmlns:a16="http://schemas.microsoft.com/office/drawing/2014/main" id="{C24CE54A-1C31-00D6-AEAB-AA9E8589A6A3}"/>
              </a:ext>
            </a:extLst>
          </p:cNvPr>
          <p:cNvSpPr>
            <a:spLocks noGrp="1"/>
          </p:cNvSpPr>
          <p:nvPr>
            <p:ph type="body" sz="quarter" idx="30" hasCustomPrompt="1"/>
          </p:nvPr>
        </p:nvSpPr>
        <p:spPr>
          <a:xfrm>
            <a:off x="4653644" y="4073473"/>
            <a:ext cx="1371600" cy="1718629"/>
          </a:xfrm>
          <a:solidFill>
            <a:schemeClr val="accent3">
              <a:lumMod val="20000"/>
              <a:lumOff val="80000"/>
            </a:schemeClr>
          </a:solidFill>
        </p:spPr>
        <p:txBody>
          <a:bodyPr anchor="t"/>
          <a:lstStyle>
            <a:lvl1pPr marL="0" indent="0" algn="l">
              <a:spcBef>
                <a:spcPts val="0"/>
              </a:spcBef>
              <a:spcAft>
                <a:spcPts val="600"/>
              </a:spcAft>
              <a:buFont typeface="Arial" panose="020B0604020202020204" pitchFamily="34" charset="0"/>
              <a:buNone/>
              <a:defRPr sz="1100">
                <a:solidFill>
                  <a:srgbClr val="59595B"/>
                </a:solidFill>
              </a:defRPr>
            </a:lvl1pPr>
          </a:lstStyle>
          <a:p>
            <a:pPr lvl="0"/>
            <a:r>
              <a:rPr lang="en-US" dirty="0"/>
              <a:t>Patient safety &amp; quality within strategic plan; patient &amp; family engagement; regulatory requirements; culture of safety; high turnover/ adequate staffing</a:t>
            </a:r>
          </a:p>
        </p:txBody>
      </p:sp>
      <p:sp>
        <p:nvSpPr>
          <p:cNvPr id="37" name="Text Placeholder 11">
            <a:extLst>
              <a:ext uri="{FF2B5EF4-FFF2-40B4-BE49-F238E27FC236}">
                <a16:creationId xmlns:a16="http://schemas.microsoft.com/office/drawing/2014/main" id="{45D8F502-04A8-95F5-9837-B37098ADCB8D}"/>
              </a:ext>
            </a:extLst>
          </p:cNvPr>
          <p:cNvSpPr>
            <a:spLocks noGrp="1"/>
          </p:cNvSpPr>
          <p:nvPr>
            <p:ph type="body" sz="quarter" idx="31" hasCustomPrompt="1"/>
          </p:nvPr>
        </p:nvSpPr>
        <p:spPr>
          <a:xfrm>
            <a:off x="6552888" y="4067354"/>
            <a:ext cx="1371600" cy="1718629"/>
          </a:xfrm>
          <a:solidFill>
            <a:srgbClr val="DDF5FF"/>
          </a:solidFill>
        </p:spPr>
        <p:txBody>
          <a:bodyPr anchor="t"/>
          <a:lstStyle>
            <a:lvl1pPr marL="0" indent="0" algn="l">
              <a:spcBef>
                <a:spcPts val="0"/>
              </a:spcBef>
              <a:spcAft>
                <a:spcPts val="600"/>
              </a:spcAft>
              <a:buFont typeface="Arial" panose="020B0604020202020204" pitchFamily="34" charset="0"/>
              <a:buNone/>
              <a:defRPr sz="1100">
                <a:solidFill>
                  <a:srgbClr val="59595B"/>
                </a:solidFill>
              </a:defRPr>
            </a:lvl1pPr>
          </a:lstStyle>
          <a:p>
            <a:pPr lvl="0"/>
            <a:r>
              <a:rPr lang="en-US" dirty="0"/>
              <a:t>TA support from Telligen HQIC; IT support from EHR vendor for quality initiatives; usable data and reports; effective EHR</a:t>
            </a:r>
          </a:p>
        </p:txBody>
      </p:sp>
      <p:sp>
        <p:nvSpPr>
          <p:cNvPr id="14" name="Text Placeholder 11">
            <a:extLst>
              <a:ext uri="{FF2B5EF4-FFF2-40B4-BE49-F238E27FC236}">
                <a16:creationId xmlns:a16="http://schemas.microsoft.com/office/drawing/2014/main" id="{57667468-E739-A53F-00AD-D6D3F22926FD}"/>
              </a:ext>
            </a:extLst>
          </p:cNvPr>
          <p:cNvSpPr>
            <a:spLocks noGrp="1"/>
          </p:cNvSpPr>
          <p:nvPr>
            <p:ph type="body" sz="quarter" idx="17" hasCustomPrompt="1"/>
          </p:nvPr>
        </p:nvSpPr>
        <p:spPr>
          <a:xfrm>
            <a:off x="4658417" y="1999560"/>
            <a:ext cx="1371600" cy="274320"/>
          </a:xfrm>
          <a:solidFill>
            <a:schemeClr val="accent3"/>
          </a:solidFill>
        </p:spPr>
        <p:txBody>
          <a:bodyPr anchor="ctr"/>
          <a:lstStyle>
            <a:lvl1pPr marL="0" indent="0" algn="ctr">
              <a:spcBef>
                <a:spcPts val="0"/>
              </a:spcBef>
              <a:buNone/>
              <a:defRPr sz="1400" b="1">
                <a:solidFill>
                  <a:schemeClr val="tx1"/>
                </a:solidFill>
              </a:defRPr>
            </a:lvl1pPr>
          </a:lstStyle>
          <a:p>
            <a:pPr lvl="0"/>
            <a:r>
              <a:rPr lang="en-US" dirty="0"/>
              <a:t>Behavioral</a:t>
            </a:r>
          </a:p>
        </p:txBody>
      </p:sp>
      <p:sp>
        <p:nvSpPr>
          <p:cNvPr id="17" name="Text Placeholder 11">
            <a:extLst>
              <a:ext uri="{FF2B5EF4-FFF2-40B4-BE49-F238E27FC236}">
                <a16:creationId xmlns:a16="http://schemas.microsoft.com/office/drawing/2014/main" id="{C9304F3A-5A91-6CFC-B974-20F5899F0583}"/>
              </a:ext>
            </a:extLst>
          </p:cNvPr>
          <p:cNvSpPr>
            <a:spLocks noGrp="1"/>
          </p:cNvSpPr>
          <p:nvPr>
            <p:ph type="body" sz="quarter" idx="18" hasCustomPrompt="1"/>
          </p:nvPr>
        </p:nvSpPr>
        <p:spPr>
          <a:xfrm>
            <a:off x="845059" y="5817993"/>
            <a:ext cx="1371600" cy="274320"/>
          </a:xfrm>
          <a:solidFill>
            <a:schemeClr val="accent5"/>
          </a:solidFill>
        </p:spPr>
        <p:txBody>
          <a:bodyPr anchor="ctr"/>
          <a:lstStyle>
            <a:lvl1pPr marL="0" indent="0" algn="ctr">
              <a:spcBef>
                <a:spcPts val="0"/>
              </a:spcBef>
              <a:buNone/>
              <a:defRPr sz="1400" b="1">
                <a:solidFill>
                  <a:schemeClr val="bg1"/>
                </a:solidFill>
              </a:defRPr>
            </a:lvl1pPr>
          </a:lstStyle>
          <a:p>
            <a:pPr lvl="0"/>
            <a:r>
              <a:rPr lang="en-US" dirty="0"/>
              <a:t>Community</a:t>
            </a:r>
          </a:p>
        </p:txBody>
      </p:sp>
      <p:sp>
        <p:nvSpPr>
          <p:cNvPr id="19" name="Text Placeholder 11">
            <a:extLst>
              <a:ext uri="{FF2B5EF4-FFF2-40B4-BE49-F238E27FC236}">
                <a16:creationId xmlns:a16="http://schemas.microsoft.com/office/drawing/2014/main" id="{FFD81FBE-23C1-E447-9A3F-5C988AEF8A18}"/>
              </a:ext>
            </a:extLst>
          </p:cNvPr>
          <p:cNvSpPr>
            <a:spLocks noGrp="1"/>
          </p:cNvSpPr>
          <p:nvPr>
            <p:ph type="body" sz="quarter" idx="20" hasCustomPrompt="1"/>
          </p:nvPr>
        </p:nvSpPr>
        <p:spPr>
          <a:xfrm>
            <a:off x="4653644" y="5806013"/>
            <a:ext cx="1371600" cy="274320"/>
          </a:xfrm>
          <a:solidFill>
            <a:srgbClr val="F5CD05"/>
          </a:solidFill>
        </p:spPr>
        <p:txBody>
          <a:bodyPr anchor="ctr"/>
          <a:lstStyle>
            <a:lvl1pPr marL="0" indent="0" algn="ctr">
              <a:spcBef>
                <a:spcPts val="0"/>
              </a:spcBef>
              <a:buNone/>
              <a:defRPr sz="1400" b="1">
                <a:solidFill>
                  <a:schemeClr val="tx1"/>
                </a:solidFill>
              </a:defRPr>
            </a:lvl1pPr>
          </a:lstStyle>
          <a:p>
            <a:pPr lvl="0"/>
            <a:r>
              <a:rPr lang="en-US" dirty="0"/>
              <a:t>Organizational</a:t>
            </a:r>
          </a:p>
        </p:txBody>
      </p:sp>
      <p:sp>
        <p:nvSpPr>
          <p:cNvPr id="22" name="Text Placeholder 11">
            <a:extLst>
              <a:ext uri="{FF2B5EF4-FFF2-40B4-BE49-F238E27FC236}">
                <a16:creationId xmlns:a16="http://schemas.microsoft.com/office/drawing/2014/main" id="{95F91A0C-DCC1-5DB1-3B1D-62B321F88BF1}"/>
              </a:ext>
            </a:extLst>
          </p:cNvPr>
          <p:cNvSpPr>
            <a:spLocks noGrp="1"/>
          </p:cNvSpPr>
          <p:nvPr>
            <p:ph type="body" sz="quarter" idx="21" hasCustomPrompt="1"/>
          </p:nvPr>
        </p:nvSpPr>
        <p:spPr>
          <a:xfrm>
            <a:off x="6552888" y="5799316"/>
            <a:ext cx="1371600" cy="274320"/>
          </a:xfrm>
          <a:solidFill>
            <a:srgbClr val="004E6E"/>
          </a:solidFill>
        </p:spPr>
        <p:txBody>
          <a:bodyPr anchor="ctr"/>
          <a:lstStyle>
            <a:lvl1pPr marL="0" indent="0" algn="ctr">
              <a:spcBef>
                <a:spcPts val="0"/>
              </a:spcBef>
              <a:buNone/>
              <a:defRPr sz="1400" b="1">
                <a:solidFill>
                  <a:schemeClr val="bg1"/>
                </a:solidFill>
              </a:defRPr>
            </a:lvl1pPr>
          </a:lstStyle>
          <a:p>
            <a:pPr lvl="0"/>
            <a:r>
              <a:rPr lang="en-US" dirty="0"/>
              <a:t>Technical</a:t>
            </a:r>
          </a:p>
        </p:txBody>
      </p:sp>
      <p:sp>
        <p:nvSpPr>
          <p:cNvPr id="43" name="Text Placeholder 42">
            <a:extLst>
              <a:ext uri="{FF2B5EF4-FFF2-40B4-BE49-F238E27FC236}">
                <a16:creationId xmlns:a16="http://schemas.microsoft.com/office/drawing/2014/main" id="{20A53657-DAD7-E6D1-D236-527253A03728}"/>
              </a:ext>
            </a:extLst>
          </p:cNvPr>
          <p:cNvSpPr>
            <a:spLocks noGrp="1"/>
          </p:cNvSpPr>
          <p:nvPr>
            <p:ph type="body" sz="quarter" idx="32" hasCustomPrompt="1"/>
          </p:nvPr>
        </p:nvSpPr>
        <p:spPr>
          <a:xfrm>
            <a:off x="8437309" y="3802853"/>
            <a:ext cx="1169901" cy="509587"/>
          </a:xfrm>
        </p:spPr>
        <p:txBody>
          <a:bodyPr>
            <a:noAutofit/>
          </a:bodyPr>
          <a:lstStyle>
            <a:lvl1pPr marL="0" indent="0" algn="ctr">
              <a:buNone/>
              <a:defRPr sz="1400" b="1">
                <a:solidFill>
                  <a:schemeClr val="bg1"/>
                </a:solidFill>
              </a:defRPr>
            </a:lvl1pPr>
          </a:lstStyle>
          <a:p>
            <a:pPr lvl="0"/>
            <a:r>
              <a:rPr lang="en-US" dirty="0"/>
              <a:t>Preventable Readmission</a:t>
            </a:r>
          </a:p>
        </p:txBody>
      </p:sp>
    </p:spTree>
    <p:extLst>
      <p:ext uri="{BB962C8B-B14F-4D97-AF65-F5344CB8AC3E}">
        <p14:creationId xmlns:p14="http://schemas.microsoft.com/office/powerpoint/2010/main" val="242754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ssessment Summary">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392703" y="556389"/>
            <a:ext cx="9415021" cy="707886"/>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857F74">
                    <a:lumMod val="50000"/>
                  </a:srgbClr>
                </a:solidFill>
                <a:effectLst/>
                <a:uLnTx/>
                <a:uFillTx/>
                <a:latin typeface="Cabin SemiBold"/>
                <a:ea typeface="+mj-ea"/>
                <a:cs typeface="+mj-cs"/>
              </a:rPr>
              <a:t>Assessment Summary</a:t>
            </a:r>
            <a:endParaRPr lang="en-US" sz="1600" dirty="0"/>
          </a:p>
        </p:txBody>
      </p:sp>
      <p:sp>
        <p:nvSpPr>
          <p:cNvPr id="20" name="TextBox 19">
            <a:extLst>
              <a:ext uri="{FF2B5EF4-FFF2-40B4-BE49-F238E27FC236}">
                <a16:creationId xmlns:a16="http://schemas.microsoft.com/office/drawing/2014/main" id="{023B69C0-1F84-7A31-FE72-AEC647703017}"/>
              </a:ext>
            </a:extLst>
          </p:cNvPr>
          <p:cNvSpPr txBox="1"/>
          <p:nvPr userDrawn="1"/>
        </p:nvSpPr>
        <p:spPr>
          <a:xfrm>
            <a:off x="364356" y="6366613"/>
            <a:ext cx="9504562"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“Assessment” section of your Collaborative Poster.</a:t>
            </a:r>
            <a:endParaRPr lang="en-US" sz="1000" i="1" dirty="0"/>
          </a:p>
        </p:txBody>
      </p:sp>
      <p:sp>
        <p:nvSpPr>
          <p:cNvPr id="13" name="TextBox 12">
            <a:extLst>
              <a:ext uri="{FF2B5EF4-FFF2-40B4-BE49-F238E27FC236}">
                <a16:creationId xmlns:a16="http://schemas.microsoft.com/office/drawing/2014/main" id="{BFBAB342-9A17-3A2D-1557-70A140EF5EBA}"/>
              </a:ext>
            </a:extLst>
          </p:cNvPr>
          <p:cNvSpPr txBox="1">
            <a:spLocks/>
          </p:cNvSpPr>
          <p:nvPr userDrawn="1"/>
        </p:nvSpPr>
        <p:spPr>
          <a:xfrm>
            <a:off x="392703" y="1496536"/>
            <a:ext cx="90294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9595B"/>
                </a:solidFill>
                <a:effectLst/>
                <a:uLnTx/>
                <a:uFillTx/>
                <a:latin typeface="Calibri"/>
                <a:ea typeface="+mn-ea"/>
                <a:cs typeface="+mn-cs"/>
              </a:rPr>
              <a:t>After creating your fishbone diagram, complete the assessment summary.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Tip: You can also perform a RCA for an individual readmission to dig deeper and clarify your understanding of why a particular readmission occurred. This process will help you zero in on your project interventions. Use the readmissions surveillance tool below and to the right.</a:t>
            </a:r>
            <a:endParaRPr kumimoji="0" lang="en-US" sz="900" b="0" i="1" u="none" strike="noStrike" kern="1200" cap="none" spc="0" normalizeH="0" baseline="0" noProof="0" dirty="0">
              <a:ln>
                <a:noFill/>
              </a:ln>
              <a:solidFill>
                <a:srgbClr val="59595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7A7108F-6698-493E-4145-2495E6F4D216}"/>
              </a:ext>
            </a:extLst>
          </p:cNvPr>
          <p:cNvSpPr txBox="1"/>
          <p:nvPr userDrawn="1"/>
        </p:nvSpPr>
        <p:spPr>
          <a:xfrm>
            <a:off x="392703" y="2245679"/>
            <a:ext cx="3094940" cy="3570208"/>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What did you learn?</a:t>
            </a:r>
          </a:p>
          <a:p>
            <a:pPr marL="228600" marR="0" lvl="0" indent="-2286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What themes emerged?</a:t>
            </a:r>
          </a:p>
          <a:p>
            <a:pPr marL="228600" marR="0" lvl="0" indent="-2286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What findings surprised you?</a:t>
            </a:r>
          </a:p>
          <a:p>
            <a:pPr marL="228600" marR="0" lvl="0" indent="-2286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What assumptions did you have previously that are now challenged?</a:t>
            </a:r>
          </a:p>
          <a:p>
            <a:pPr marL="228600" marR="0" lvl="0" indent="-2286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What new questions do you have?</a:t>
            </a:r>
          </a:p>
          <a:p>
            <a:pPr marL="228600" marR="0" lvl="0" indent="-2286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Based on your findings, should any new team members be added?</a:t>
            </a:r>
          </a:p>
          <a:p>
            <a:pPr marL="228600" marR="0" lvl="0" indent="-2286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Based on the discussion from questions 1-6, what are the team’s next steps?</a:t>
            </a:r>
          </a:p>
          <a:p>
            <a:pPr marL="228600" marR="0" lvl="0" indent="-2286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Based on your organization’s priorities and goals, what types of tools and resources would be most helpful?</a:t>
            </a:r>
          </a:p>
        </p:txBody>
      </p:sp>
      <p:sp>
        <p:nvSpPr>
          <p:cNvPr id="23" name="Text Placeholder 22">
            <a:extLst>
              <a:ext uri="{FF2B5EF4-FFF2-40B4-BE49-F238E27FC236}">
                <a16:creationId xmlns:a16="http://schemas.microsoft.com/office/drawing/2014/main" id="{C0E3C399-AB87-8CE9-193D-A32D3FF0C407}"/>
              </a:ext>
            </a:extLst>
          </p:cNvPr>
          <p:cNvSpPr>
            <a:spLocks noGrp="1"/>
          </p:cNvSpPr>
          <p:nvPr>
            <p:ph type="body" sz="quarter" idx="11" hasCustomPrompt="1"/>
          </p:nvPr>
        </p:nvSpPr>
        <p:spPr>
          <a:xfrm>
            <a:off x="3616771" y="2313322"/>
            <a:ext cx="5805351" cy="3455220"/>
          </a:xfrm>
          <a:solidFill>
            <a:schemeClr val="bg1">
              <a:lumMod val="95000"/>
            </a:schemeClr>
          </a:solidFill>
        </p:spPr>
        <p:txBody>
          <a:bodyPr>
            <a:normAutofit/>
          </a:bodyPr>
          <a:lstStyle>
            <a:lvl1pPr marL="0" indent="0">
              <a:buNone/>
              <a:defRPr sz="1600">
                <a:solidFill>
                  <a:schemeClr val="accent1"/>
                </a:solidFill>
              </a:defRPr>
            </a:lvl1pPr>
          </a:lstStyle>
          <a:p>
            <a:pPr lvl="0"/>
            <a:r>
              <a:rPr lang="en-US" dirty="0"/>
              <a:t>Insert notes here. </a:t>
            </a:r>
          </a:p>
        </p:txBody>
      </p:sp>
    </p:spTree>
    <p:extLst>
      <p:ext uri="{BB962C8B-B14F-4D97-AF65-F5344CB8AC3E}">
        <p14:creationId xmlns:p14="http://schemas.microsoft.com/office/powerpoint/2010/main" val="266119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river Diagram">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409126" y="335537"/>
            <a:ext cx="9415021" cy="1323439"/>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857F74">
                    <a:lumMod val="50000"/>
                  </a:srgbClr>
                </a:solidFill>
                <a:effectLst/>
                <a:uLnTx/>
                <a:uFillTx/>
                <a:latin typeface="Cabin SemiBold"/>
                <a:ea typeface="+mj-ea"/>
                <a:cs typeface="+mj-cs"/>
              </a:rPr>
              <a:t>Selecting an Intervention – The Driver Diagram</a:t>
            </a:r>
            <a:endParaRPr lang="en-US" sz="1600" dirty="0"/>
          </a:p>
        </p:txBody>
      </p:sp>
      <p:sp>
        <p:nvSpPr>
          <p:cNvPr id="20" name="TextBox 19">
            <a:extLst>
              <a:ext uri="{FF2B5EF4-FFF2-40B4-BE49-F238E27FC236}">
                <a16:creationId xmlns:a16="http://schemas.microsoft.com/office/drawing/2014/main" id="{023B69C0-1F84-7A31-FE72-AEC647703017}"/>
              </a:ext>
            </a:extLst>
          </p:cNvPr>
          <p:cNvSpPr txBox="1"/>
          <p:nvPr userDrawn="1"/>
        </p:nvSpPr>
        <p:spPr>
          <a:xfrm>
            <a:off x="409126" y="6370620"/>
            <a:ext cx="9504562"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“Actions” section of your Collaborative Poster.</a:t>
            </a:r>
            <a:endParaRPr lang="en-US" sz="1000" i="1" dirty="0"/>
          </a:p>
        </p:txBody>
      </p:sp>
      <p:sp>
        <p:nvSpPr>
          <p:cNvPr id="13" name="TextBox 12">
            <a:extLst>
              <a:ext uri="{FF2B5EF4-FFF2-40B4-BE49-F238E27FC236}">
                <a16:creationId xmlns:a16="http://schemas.microsoft.com/office/drawing/2014/main" id="{BFBAB342-9A17-3A2D-1557-70A140EF5EBA}"/>
              </a:ext>
            </a:extLst>
          </p:cNvPr>
          <p:cNvSpPr txBox="1">
            <a:spLocks/>
          </p:cNvSpPr>
          <p:nvPr userDrawn="1"/>
        </p:nvSpPr>
        <p:spPr>
          <a:xfrm>
            <a:off x="409126" y="1992706"/>
            <a:ext cx="90294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9595B"/>
                </a:solidFill>
                <a:effectLst/>
                <a:uLnTx/>
                <a:uFillTx/>
                <a:latin typeface="Calibri"/>
                <a:ea typeface="+mn-ea"/>
                <a:cs typeface="+mn-cs"/>
              </a:rPr>
              <a:t>Return to your AIM statement (slide 12). Begin thinking about which aspects of your fishbone diagram take priority in directly impacting and achieving your aim.</a:t>
            </a:r>
          </a:p>
        </p:txBody>
      </p:sp>
      <p:sp>
        <p:nvSpPr>
          <p:cNvPr id="2" name="TextBox 1">
            <a:extLst>
              <a:ext uri="{FF2B5EF4-FFF2-40B4-BE49-F238E27FC236}">
                <a16:creationId xmlns:a16="http://schemas.microsoft.com/office/drawing/2014/main" id="{47A7108F-6698-493E-4145-2495E6F4D216}"/>
              </a:ext>
            </a:extLst>
          </p:cNvPr>
          <p:cNvSpPr txBox="1"/>
          <p:nvPr userDrawn="1"/>
        </p:nvSpPr>
        <p:spPr>
          <a:xfrm>
            <a:off x="409126" y="4062705"/>
            <a:ext cx="1102638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9595B"/>
                </a:solidFill>
                <a:effectLst/>
                <a:uLnTx/>
                <a:uFillTx/>
                <a:latin typeface="Calibri"/>
                <a:ea typeface="+mn-ea"/>
                <a:cs typeface="+mn-cs"/>
              </a:rPr>
              <a:t>Complete the driver diagram template and brainstorm potential change ideas. Make sure you engage multidisciplinary team members.</a:t>
            </a:r>
            <a:endParaRPr kumimoji="0" lang="en-US" sz="900" b="0" i="1" u="none" strike="noStrike" kern="1200" cap="none" spc="0" normalizeH="0" baseline="0" noProof="0" dirty="0">
              <a:ln>
                <a:noFill/>
              </a:ln>
              <a:solidFill>
                <a:srgbClr val="59595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C0E3C399-AB87-8CE9-193D-A32D3FF0C407}"/>
              </a:ext>
            </a:extLst>
          </p:cNvPr>
          <p:cNvSpPr>
            <a:spLocks noGrp="1"/>
          </p:cNvSpPr>
          <p:nvPr>
            <p:ph type="body" sz="quarter" idx="11" hasCustomPrompt="1"/>
          </p:nvPr>
        </p:nvSpPr>
        <p:spPr>
          <a:xfrm>
            <a:off x="522033" y="2720876"/>
            <a:ext cx="8489765" cy="1236016"/>
          </a:xfrm>
          <a:solidFill>
            <a:schemeClr val="bg1">
              <a:lumMod val="95000"/>
            </a:schemeClr>
          </a:solidFill>
        </p:spPr>
        <p:txBody>
          <a:bodyPr>
            <a:normAutofit/>
          </a:bodyPr>
          <a:lstStyle>
            <a:lvl1pPr marL="0" indent="0">
              <a:buNone/>
              <a:defRPr sz="1600">
                <a:solidFill>
                  <a:schemeClr val="accent1"/>
                </a:solidFill>
              </a:defRPr>
            </a:lvl1pPr>
          </a:lstStyle>
          <a:p>
            <a:pPr lvl="0"/>
            <a:r>
              <a:rPr lang="en-US" dirty="0"/>
              <a:t>Insert notes here. </a:t>
            </a:r>
          </a:p>
        </p:txBody>
      </p:sp>
      <p:sp>
        <p:nvSpPr>
          <p:cNvPr id="16" name="Text Placeholder 22">
            <a:extLst>
              <a:ext uri="{FF2B5EF4-FFF2-40B4-BE49-F238E27FC236}">
                <a16:creationId xmlns:a16="http://schemas.microsoft.com/office/drawing/2014/main" id="{A0389EE4-648B-5B2E-D2BF-7011BF07A221}"/>
              </a:ext>
            </a:extLst>
          </p:cNvPr>
          <p:cNvSpPr>
            <a:spLocks noGrp="1"/>
          </p:cNvSpPr>
          <p:nvPr>
            <p:ph type="body" sz="quarter" idx="12" hasCustomPrompt="1"/>
          </p:nvPr>
        </p:nvSpPr>
        <p:spPr>
          <a:xfrm>
            <a:off x="522032" y="4796424"/>
            <a:ext cx="10671105" cy="1236016"/>
          </a:xfrm>
          <a:solidFill>
            <a:schemeClr val="bg1">
              <a:lumMod val="95000"/>
            </a:schemeClr>
          </a:solidFill>
        </p:spPr>
        <p:txBody>
          <a:bodyPr>
            <a:normAutofit/>
          </a:bodyPr>
          <a:lstStyle>
            <a:lvl1pPr marL="0" indent="0">
              <a:buNone/>
              <a:defRPr sz="1600">
                <a:solidFill>
                  <a:schemeClr val="accent1"/>
                </a:solidFill>
              </a:defRPr>
            </a:lvl1pPr>
          </a:lstStyle>
          <a:p>
            <a:pPr lvl="0"/>
            <a:r>
              <a:rPr lang="en-US" dirty="0"/>
              <a:t>Insert notes here. </a:t>
            </a:r>
          </a:p>
        </p:txBody>
      </p:sp>
    </p:spTree>
    <p:extLst>
      <p:ext uri="{BB962C8B-B14F-4D97-AF65-F5344CB8AC3E}">
        <p14:creationId xmlns:p14="http://schemas.microsoft.com/office/powerpoint/2010/main" val="314870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ggested Interventions">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409126" y="335537"/>
            <a:ext cx="9415021" cy="1323439"/>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857F74">
                    <a:lumMod val="50000"/>
                  </a:srgbClr>
                </a:solidFill>
                <a:effectLst/>
                <a:uLnTx/>
                <a:uFillTx/>
                <a:latin typeface="Cabin SemiBold"/>
                <a:ea typeface="+mj-ea"/>
                <a:cs typeface="+mj-cs"/>
              </a:rPr>
              <a:t>Suggested Interventions – Customize Based on Your RCA</a:t>
            </a:r>
          </a:p>
        </p:txBody>
      </p:sp>
      <p:sp>
        <p:nvSpPr>
          <p:cNvPr id="20" name="TextBox 19">
            <a:extLst>
              <a:ext uri="{FF2B5EF4-FFF2-40B4-BE49-F238E27FC236}">
                <a16:creationId xmlns:a16="http://schemas.microsoft.com/office/drawing/2014/main" id="{023B69C0-1F84-7A31-FE72-AEC647703017}"/>
              </a:ext>
            </a:extLst>
          </p:cNvPr>
          <p:cNvSpPr txBox="1"/>
          <p:nvPr userDrawn="1"/>
        </p:nvSpPr>
        <p:spPr>
          <a:xfrm>
            <a:off x="409126" y="6370620"/>
            <a:ext cx="9504562"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“Actions” section of your Collaborative Poster.</a:t>
            </a:r>
            <a:endParaRPr lang="en-US" sz="1000" i="1" dirty="0"/>
          </a:p>
        </p:txBody>
      </p:sp>
      <p:sp>
        <p:nvSpPr>
          <p:cNvPr id="13" name="TextBox 12">
            <a:extLst>
              <a:ext uri="{FF2B5EF4-FFF2-40B4-BE49-F238E27FC236}">
                <a16:creationId xmlns:a16="http://schemas.microsoft.com/office/drawing/2014/main" id="{BFBAB342-9A17-3A2D-1557-70A140EF5EBA}"/>
              </a:ext>
            </a:extLst>
          </p:cNvPr>
          <p:cNvSpPr txBox="1">
            <a:spLocks/>
          </p:cNvSpPr>
          <p:nvPr userDrawn="1"/>
        </p:nvSpPr>
        <p:spPr>
          <a:xfrm>
            <a:off x="409126" y="1992706"/>
            <a:ext cx="9029419"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9595B"/>
                </a:solidFill>
                <a:effectLst/>
                <a:uLnTx/>
                <a:uFillTx/>
                <a:latin typeface="Calibri"/>
                <a:ea typeface="+mn-ea"/>
                <a:cs typeface="+mn-cs"/>
              </a:rPr>
              <a:t>Consider these intervention examples.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Remember to start small. What intervention aligns with your project aim? Discuss your own ideas with your team and your quality technical assistance support person.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9595B"/>
              </a:solidFill>
              <a:effectLst/>
              <a:uLnTx/>
              <a:uFillTx/>
              <a:latin typeface="Calibri"/>
              <a:ea typeface="+mn-ea"/>
              <a:cs typeface="+mn-cs"/>
            </a:endParaRPr>
          </a:p>
        </p:txBody>
      </p:sp>
      <p:sp>
        <p:nvSpPr>
          <p:cNvPr id="16" name="Text Placeholder 22">
            <a:extLst>
              <a:ext uri="{FF2B5EF4-FFF2-40B4-BE49-F238E27FC236}">
                <a16:creationId xmlns:a16="http://schemas.microsoft.com/office/drawing/2014/main" id="{A0389EE4-648B-5B2E-D2BF-7011BF07A221}"/>
              </a:ext>
            </a:extLst>
          </p:cNvPr>
          <p:cNvSpPr>
            <a:spLocks noGrp="1"/>
          </p:cNvSpPr>
          <p:nvPr>
            <p:ph type="body" sz="quarter" idx="12" hasCustomPrompt="1"/>
          </p:nvPr>
        </p:nvSpPr>
        <p:spPr>
          <a:xfrm>
            <a:off x="413329" y="4093861"/>
            <a:ext cx="8609486" cy="1587068"/>
          </a:xfrm>
          <a:solidFill>
            <a:schemeClr val="bg1">
              <a:lumMod val="95000"/>
            </a:schemeClr>
          </a:solidFill>
        </p:spPr>
        <p:txBody>
          <a:bodyPr>
            <a:normAutofit/>
          </a:bodyPr>
          <a:lstStyle>
            <a:lvl1pPr marL="0" indent="0">
              <a:buNone/>
              <a:defRPr sz="1600">
                <a:solidFill>
                  <a:schemeClr val="accent1"/>
                </a:solidFill>
              </a:defRPr>
            </a:lvl1pPr>
          </a:lstStyle>
          <a:p>
            <a:pPr lvl="0"/>
            <a:r>
              <a:rPr lang="en-US" dirty="0"/>
              <a:t>Insert notes here. </a:t>
            </a:r>
          </a:p>
        </p:txBody>
      </p:sp>
      <p:sp>
        <p:nvSpPr>
          <p:cNvPr id="3" name="TextBox 2">
            <a:extLst>
              <a:ext uri="{FF2B5EF4-FFF2-40B4-BE49-F238E27FC236}">
                <a16:creationId xmlns:a16="http://schemas.microsoft.com/office/drawing/2014/main" id="{2A3BC444-6965-22FE-5CBA-A48F43CFF2D7}"/>
              </a:ext>
            </a:extLst>
          </p:cNvPr>
          <p:cNvSpPr txBox="1"/>
          <p:nvPr userDrawn="1"/>
        </p:nvSpPr>
        <p:spPr>
          <a:xfrm>
            <a:off x="533296" y="2715794"/>
            <a:ext cx="8781078" cy="1200329"/>
          </a:xfrm>
          <a:prstGeom prst="rect">
            <a:avLst/>
          </a:prstGeom>
          <a:noFill/>
        </p:spPr>
        <p:txBody>
          <a:bodyPr wrap="square">
            <a:spAutoFit/>
          </a:bodyPr>
          <a:lstStyle/>
          <a:p>
            <a:pPr marL="285750" indent="-285750">
              <a:buFont typeface="Arial" panose="020B0604020202020204" pitchFamily="34" charset="0"/>
              <a:buChar char="•"/>
            </a:pPr>
            <a:r>
              <a:rPr lang="en-US" sz="1200" i="1" dirty="0"/>
              <a:t>Develop a process for identifying MAPs at admission (e.g., EHR alerts).</a:t>
            </a:r>
          </a:p>
          <a:p>
            <a:pPr marL="285750" indent="-285750">
              <a:buFont typeface="Arial" panose="020B0604020202020204" pitchFamily="34" charset="0"/>
              <a:buChar char="•"/>
            </a:pPr>
            <a:r>
              <a:rPr lang="en-US" sz="1200" i="1" dirty="0"/>
              <a:t>Augment your process for identifying risk for readmission (next slide).</a:t>
            </a:r>
          </a:p>
          <a:p>
            <a:pPr marL="285750" indent="-285750">
              <a:buFont typeface="Arial" panose="020B0604020202020204" pitchFamily="34" charset="0"/>
              <a:buChar char="•"/>
            </a:pPr>
            <a:r>
              <a:rPr lang="en-US" sz="1200" i="1" dirty="0"/>
              <a:t>Augment your medication reconciliation process.</a:t>
            </a:r>
          </a:p>
          <a:p>
            <a:pPr marL="285750" indent="-285750">
              <a:buFont typeface="Arial" panose="020B0604020202020204" pitchFamily="34" charset="0"/>
              <a:buChar char="•"/>
            </a:pPr>
            <a:r>
              <a:rPr lang="en-US" sz="1200" i="1" dirty="0"/>
              <a:t>Customize and/or update discharge instructions for top diagnoses resulting in readmissions.</a:t>
            </a:r>
          </a:p>
          <a:p>
            <a:pPr marL="285750" indent="-285750">
              <a:buFont typeface="Arial" panose="020B0604020202020204" pitchFamily="34" charset="0"/>
              <a:buChar char="•"/>
            </a:pPr>
            <a:r>
              <a:rPr lang="en-US" sz="1200" i="1" dirty="0"/>
              <a:t>Implement “whole-person care” transitional planning tool. </a:t>
            </a:r>
          </a:p>
          <a:p>
            <a:pPr marL="285750" indent="-285750">
              <a:buFont typeface="Arial" panose="020B0604020202020204" pitchFamily="34" charset="0"/>
              <a:buChar char="•"/>
            </a:pPr>
            <a:r>
              <a:rPr lang="en-US" sz="1200" i="1" dirty="0"/>
              <a:t>Implement or augment your post-discharge follow up call process. </a:t>
            </a:r>
          </a:p>
        </p:txBody>
      </p:sp>
    </p:spTree>
    <p:extLst>
      <p:ext uri="{BB962C8B-B14F-4D97-AF65-F5344CB8AC3E}">
        <p14:creationId xmlns:p14="http://schemas.microsoft.com/office/powerpoint/2010/main" val="280549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admission Risk Assessment">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409126" y="603433"/>
            <a:ext cx="9415021" cy="707886"/>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857F74">
                    <a:lumMod val="50000"/>
                  </a:srgbClr>
                </a:solidFill>
                <a:effectLst/>
                <a:uLnTx/>
                <a:uFillTx/>
                <a:latin typeface="Cabin SemiBold"/>
                <a:ea typeface="+mj-ea"/>
                <a:cs typeface="+mj-cs"/>
              </a:rPr>
              <a:t>Readmission Risk Assessment</a:t>
            </a:r>
          </a:p>
        </p:txBody>
      </p:sp>
      <p:sp>
        <p:nvSpPr>
          <p:cNvPr id="20" name="TextBox 19">
            <a:extLst>
              <a:ext uri="{FF2B5EF4-FFF2-40B4-BE49-F238E27FC236}">
                <a16:creationId xmlns:a16="http://schemas.microsoft.com/office/drawing/2014/main" id="{023B69C0-1F84-7A31-FE72-AEC647703017}"/>
              </a:ext>
            </a:extLst>
          </p:cNvPr>
          <p:cNvSpPr txBox="1"/>
          <p:nvPr userDrawn="1"/>
        </p:nvSpPr>
        <p:spPr>
          <a:xfrm>
            <a:off x="409126" y="6370620"/>
            <a:ext cx="9504562"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“Actions” section of your Collaborative Poster.</a:t>
            </a:r>
            <a:endParaRPr lang="en-US" sz="1000" i="1" dirty="0"/>
          </a:p>
        </p:txBody>
      </p:sp>
      <p:sp>
        <p:nvSpPr>
          <p:cNvPr id="13" name="TextBox 12">
            <a:extLst>
              <a:ext uri="{FF2B5EF4-FFF2-40B4-BE49-F238E27FC236}">
                <a16:creationId xmlns:a16="http://schemas.microsoft.com/office/drawing/2014/main" id="{BFBAB342-9A17-3A2D-1557-70A140EF5EBA}"/>
              </a:ext>
            </a:extLst>
          </p:cNvPr>
          <p:cNvSpPr txBox="1">
            <a:spLocks/>
          </p:cNvSpPr>
          <p:nvPr userDrawn="1"/>
        </p:nvSpPr>
        <p:spPr>
          <a:xfrm>
            <a:off x="450611" y="1705068"/>
            <a:ext cx="83293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9595B"/>
                </a:solidFill>
                <a:effectLst/>
                <a:uLnTx/>
                <a:uFillTx/>
                <a:latin typeface="Calibri"/>
                <a:ea typeface="+mn-ea"/>
                <a:cs typeface="+mn-cs"/>
              </a:rPr>
              <a:t>A key intervention in preventing hospital readmissions is to identify a patient’s risk prior to discharge. Begin thinking about how you will augment your risk assessment process.</a:t>
            </a:r>
          </a:p>
        </p:txBody>
      </p:sp>
      <p:sp>
        <p:nvSpPr>
          <p:cNvPr id="16" name="Text Placeholder 22">
            <a:extLst>
              <a:ext uri="{FF2B5EF4-FFF2-40B4-BE49-F238E27FC236}">
                <a16:creationId xmlns:a16="http://schemas.microsoft.com/office/drawing/2014/main" id="{A0389EE4-648B-5B2E-D2BF-7011BF07A221}"/>
              </a:ext>
            </a:extLst>
          </p:cNvPr>
          <p:cNvSpPr>
            <a:spLocks noGrp="1"/>
          </p:cNvSpPr>
          <p:nvPr>
            <p:ph type="body" sz="quarter" idx="12" hasCustomPrompt="1"/>
          </p:nvPr>
        </p:nvSpPr>
        <p:spPr>
          <a:xfrm>
            <a:off x="482920" y="2737755"/>
            <a:ext cx="8329344" cy="2915695"/>
          </a:xfrm>
          <a:solidFill>
            <a:schemeClr val="bg1">
              <a:lumMod val="95000"/>
            </a:schemeClr>
          </a:solidFill>
        </p:spPr>
        <p:txBody>
          <a:bodyPr>
            <a:normAutofit/>
          </a:bodyPr>
          <a:lstStyle>
            <a:lvl1pPr marL="0" indent="0">
              <a:buNone/>
              <a:defRPr sz="1600">
                <a:solidFill>
                  <a:schemeClr val="accent1"/>
                </a:solidFill>
              </a:defRPr>
            </a:lvl1pPr>
          </a:lstStyle>
          <a:p>
            <a:pPr lvl="0"/>
            <a:r>
              <a:rPr lang="en-US" dirty="0"/>
              <a:t>Insert notes here. </a:t>
            </a:r>
          </a:p>
        </p:txBody>
      </p:sp>
    </p:spTree>
    <p:extLst>
      <p:ext uri="{BB962C8B-B14F-4D97-AF65-F5344CB8AC3E}">
        <p14:creationId xmlns:p14="http://schemas.microsoft.com/office/powerpoint/2010/main" val="264364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F44616-F1A6-C682-6CC3-CCCFFF41A0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396" t="7967" r="-32396" b="7967"/>
          <a:stretch/>
        </p:blipFill>
        <p:spPr>
          <a:xfrm>
            <a:off x="-3051" y="-27191"/>
            <a:ext cx="12195051" cy="6894971"/>
          </a:xfrm>
          <a:prstGeom prst="rect">
            <a:avLst/>
          </a:prstGeom>
        </p:spPr>
      </p:pic>
      <p:pic>
        <p:nvPicPr>
          <p:cNvPr id="16" name="Graphic 15">
            <a:extLst>
              <a:ext uri="{FF2B5EF4-FFF2-40B4-BE49-F238E27FC236}">
                <a16:creationId xmlns:a16="http://schemas.microsoft.com/office/drawing/2014/main" id="{8A9DD746-0B7A-FC09-1D7F-2503D071BA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5086350" y="-27191"/>
            <a:ext cx="7105650" cy="6894970"/>
          </a:xfrm>
          <a:prstGeom prst="rect">
            <a:avLst/>
          </a:prstGeom>
        </p:spPr>
      </p:pic>
      <p:pic>
        <p:nvPicPr>
          <p:cNvPr id="18" name="Graphic 17">
            <a:extLst>
              <a:ext uri="{FF2B5EF4-FFF2-40B4-BE49-F238E27FC236}">
                <a16:creationId xmlns:a16="http://schemas.microsoft.com/office/drawing/2014/main" id="{28A0FDBC-40B2-A9F3-C2DF-F231F6038C72}"/>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73115"/>
          <a:stretch/>
        </p:blipFill>
        <p:spPr>
          <a:xfrm rot="10800000">
            <a:off x="4782386" y="-27191"/>
            <a:ext cx="1910338" cy="6894970"/>
          </a:xfrm>
          <a:prstGeom prst="rect">
            <a:avLst/>
          </a:prstGeom>
        </p:spPr>
      </p:pic>
      <p:grpSp>
        <p:nvGrpSpPr>
          <p:cNvPr id="6" name="Group 5">
            <a:extLst>
              <a:ext uri="{FF2B5EF4-FFF2-40B4-BE49-F238E27FC236}">
                <a16:creationId xmlns:a16="http://schemas.microsoft.com/office/drawing/2014/main" id="{73EBFD2F-E55F-ED64-DEAF-5572B4F0253C}"/>
              </a:ext>
            </a:extLst>
          </p:cNvPr>
          <p:cNvGrpSpPr/>
          <p:nvPr userDrawn="1"/>
        </p:nvGrpSpPr>
        <p:grpSpPr>
          <a:xfrm>
            <a:off x="6004637" y="2214837"/>
            <a:ext cx="5777488" cy="2289651"/>
            <a:chOff x="2360477" y="-1811074"/>
            <a:chExt cx="8097974" cy="3209273"/>
          </a:xfrm>
        </p:grpSpPr>
        <p:pic>
          <p:nvPicPr>
            <p:cNvPr id="17" name="Graphic 16">
              <a:extLst>
                <a:ext uri="{FF2B5EF4-FFF2-40B4-BE49-F238E27FC236}">
                  <a16:creationId xmlns:a16="http://schemas.microsoft.com/office/drawing/2014/main" id="{39306E12-F32C-BCF2-2959-80A67BA7CBC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360477" y="-1637043"/>
              <a:ext cx="8097974" cy="2919037"/>
            </a:xfrm>
            <a:prstGeom prst="rect">
              <a:avLst/>
            </a:prstGeom>
          </p:spPr>
        </p:pic>
        <p:pic>
          <p:nvPicPr>
            <p:cNvPr id="7" name="Picture 6" descr="A logo with green letters&#10;&#10;Description automatically generated">
              <a:extLst>
                <a:ext uri="{FF2B5EF4-FFF2-40B4-BE49-F238E27FC236}">
                  <a16:creationId xmlns:a16="http://schemas.microsoft.com/office/drawing/2014/main" id="{4EBE8833-B498-772F-9862-B1FD9E83200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22" name="Text Placeholder 20">
            <a:extLst>
              <a:ext uri="{FF2B5EF4-FFF2-40B4-BE49-F238E27FC236}">
                <a16:creationId xmlns:a16="http://schemas.microsoft.com/office/drawing/2014/main" id="{A8ACEAA2-DCE1-07F9-2218-61A6C264E16B}"/>
              </a:ext>
            </a:extLst>
          </p:cNvPr>
          <p:cNvSpPr>
            <a:spLocks noGrp="1"/>
          </p:cNvSpPr>
          <p:nvPr>
            <p:ph type="body" sz="quarter" idx="13" hasCustomPrompt="1"/>
          </p:nvPr>
        </p:nvSpPr>
        <p:spPr>
          <a:xfrm>
            <a:off x="6229350" y="4628650"/>
            <a:ext cx="5553075" cy="1948746"/>
          </a:xfrm>
        </p:spPr>
        <p:txBody>
          <a:bodyPr anchor="t">
            <a:normAutofit/>
          </a:bodyPr>
          <a:lstStyle>
            <a:lvl1pPr marL="0" indent="0" algn="r">
              <a:buNone/>
              <a:defRPr sz="2600" b="1">
                <a:solidFill>
                  <a:schemeClr val="tx2"/>
                </a:solidFill>
              </a:defRPr>
            </a:lvl1pPr>
            <a:lvl2pPr marL="457200" indent="0">
              <a:buNone/>
              <a:defRPr>
                <a:solidFill>
                  <a:schemeClr val="accent5">
                    <a:lumMod val="50000"/>
                  </a:schemeClr>
                </a:solidFill>
              </a:defRPr>
            </a:lvl2pPr>
            <a:lvl3pPr marL="914400" indent="0">
              <a:buNone/>
              <a:defRPr>
                <a:solidFill>
                  <a:schemeClr val="accent5">
                    <a:lumMod val="50000"/>
                  </a:schemeClr>
                </a:solidFill>
              </a:defRPr>
            </a:lvl3pPr>
            <a:lvl4pPr marL="1371600" indent="0">
              <a:buNone/>
              <a:defRPr>
                <a:solidFill>
                  <a:schemeClr val="accent5">
                    <a:lumMod val="50000"/>
                  </a:schemeClr>
                </a:solidFill>
              </a:defRPr>
            </a:lvl4pPr>
            <a:lvl5pPr marL="1828800" indent="0">
              <a:buNone/>
              <a:defRPr>
                <a:solidFill>
                  <a:schemeClr val="accent5">
                    <a:lumMod val="50000"/>
                  </a:schemeClr>
                </a:solidFill>
              </a:defRPr>
            </a:lvl5pPr>
          </a:lstStyle>
          <a:p>
            <a:pPr lvl="0"/>
            <a:r>
              <a:rPr lang="en-US" dirty="0"/>
              <a:t>Presentation Title</a:t>
            </a:r>
          </a:p>
        </p:txBody>
      </p:sp>
      <p:sp>
        <p:nvSpPr>
          <p:cNvPr id="23" name="Date">
            <a:extLst>
              <a:ext uri="{FF2B5EF4-FFF2-40B4-BE49-F238E27FC236}">
                <a16:creationId xmlns:a16="http://schemas.microsoft.com/office/drawing/2014/main" id="{DB87024B-6D88-466A-8871-84586EDF6826}"/>
              </a:ext>
            </a:extLst>
          </p:cNvPr>
          <p:cNvSpPr txBox="1">
            <a:spLocks/>
          </p:cNvSpPr>
          <p:nvPr userDrawn="1"/>
        </p:nvSpPr>
        <p:spPr>
          <a:xfrm>
            <a:off x="6229050" y="445842"/>
            <a:ext cx="5553075" cy="461665"/>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C197-2461-4DFB-A726-F99CBE71B90B}" type="datetime2">
              <a:rPr lang="en-US" sz="2400" smtClean="0">
                <a:solidFill>
                  <a:schemeClr val="accent5">
                    <a:lumMod val="50000"/>
                  </a:schemeClr>
                </a:solidFill>
              </a:rPr>
              <a:pPr marL="0" marR="0" lvl="0" indent="0" algn="r" defTabSz="914400" rtl="0" eaLnBrk="1" fontAlgn="auto" latinLnBrk="0" hangingPunct="1">
                <a:lnSpc>
                  <a:spcPct val="100000"/>
                </a:lnSpc>
                <a:spcBef>
                  <a:spcPts val="0"/>
                </a:spcBef>
                <a:spcAft>
                  <a:spcPts val="0"/>
                </a:spcAft>
                <a:buClrTx/>
                <a:buSzTx/>
                <a:buFontTx/>
                <a:buNone/>
                <a:tabLst/>
                <a:defRPr/>
              </a:pPr>
              <a:t>Friday, August 23, 2024</a:t>
            </a:fld>
            <a:endParaRPr lang="en-US" sz="2400" dirty="0">
              <a:solidFill>
                <a:schemeClr val="accent5">
                  <a:lumMod val="50000"/>
                </a:schemeClr>
              </a:solidFill>
            </a:endParaRPr>
          </a:p>
        </p:txBody>
      </p:sp>
      <p:sp>
        <p:nvSpPr>
          <p:cNvPr id="24" name="Rectangle: Single Corner Rounded 23">
            <a:extLst>
              <a:ext uri="{FF2B5EF4-FFF2-40B4-BE49-F238E27FC236}">
                <a16:creationId xmlns:a16="http://schemas.microsoft.com/office/drawing/2014/main" id="{D05D73DD-A521-CDF1-648B-044A5597E23D}"/>
              </a:ext>
            </a:extLst>
          </p:cNvPr>
          <p:cNvSpPr/>
          <p:nvPr userDrawn="1"/>
        </p:nvSpPr>
        <p:spPr>
          <a:xfrm flipH="1" flipV="1">
            <a:off x="8093120" y="907507"/>
            <a:ext cx="3689004" cy="124162"/>
          </a:xfrm>
          <a:prstGeom prst="round1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36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asures - Process, Outcome">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409126" y="377239"/>
            <a:ext cx="9504562" cy="1323439"/>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857F74">
                    <a:lumMod val="50000"/>
                  </a:srgbClr>
                </a:solidFill>
                <a:effectLst/>
                <a:uLnTx/>
                <a:uFillTx/>
                <a:latin typeface="Cabin SemiBold"/>
                <a:ea typeface="+mj-ea"/>
                <a:cs typeface="+mj-cs"/>
              </a:rPr>
              <a:t>Measures - Process, Outcome and Balancing</a:t>
            </a:r>
          </a:p>
        </p:txBody>
      </p:sp>
      <p:sp>
        <p:nvSpPr>
          <p:cNvPr id="20" name="TextBox 19">
            <a:extLst>
              <a:ext uri="{FF2B5EF4-FFF2-40B4-BE49-F238E27FC236}">
                <a16:creationId xmlns:a16="http://schemas.microsoft.com/office/drawing/2014/main" id="{023B69C0-1F84-7A31-FE72-AEC647703017}"/>
              </a:ext>
            </a:extLst>
          </p:cNvPr>
          <p:cNvSpPr txBox="1"/>
          <p:nvPr userDrawn="1"/>
        </p:nvSpPr>
        <p:spPr>
          <a:xfrm>
            <a:off x="409126" y="6370620"/>
            <a:ext cx="9504562"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“Actions” section of your Collaborative Poster.</a:t>
            </a:r>
            <a:endParaRPr lang="en-US" sz="1000" i="1" dirty="0"/>
          </a:p>
        </p:txBody>
      </p:sp>
      <p:sp>
        <p:nvSpPr>
          <p:cNvPr id="13" name="TextBox 12">
            <a:extLst>
              <a:ext uri="{FF2B5EF4-FFF2-40B4-BE49-F238E27FC236}">
                <a16:creationId xmlns:a16="http://schemas.microsoft.com/office/drawing/2014/main" id="{BFBAB342-9A17-3A2D-1557-70A140EF5EBA}"/>
              </a:ext>
            </a:extLst>
          </p:cNvPr>
          <p:cNvSpPr txBox="1">
            <a:spLocks/>
          </p:cNvSpPr>
          <p:nvPr userDrawn="1"/>
        </p:nvSpPr>
        <p:spPr>
          <a:xfrm>
            <a:off x="409126" y="1694427"/>
            <a:ext cx="93764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59595B"/>
                </a:solidFill>
                <a:effectLst/>
                <a:uLnTx/>
                <a:uFillTx/>
                <a:latin typeface="Calibri"/>
                <a:ea typeface="+mn-ea"/>
                <a:cs typeface="+mn-cs"/>
              </a:rPr>
              <a:t>Complete the measures worksheet to develop your process and balancing measures.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Ask yourself, how will we know a change is an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Your outcome measures are “# of Unplanned Readmissions” and “# of Multi-Admission Patients.”</a:t>
            </a:r>
          </a:p>
        </p:txBody>
      </p:sp>
      <p:sp>
        <p:nvSpPr>
          <p:cNvPr id="16" name="Text Placeholder 22">
            <a:extLst>
              <a:ext uri="{FF2B5EF4-FFF2-40B4-BE49-F238E27FC236}">
                <a16:creationId xmlns:a16="http://schemas.microsoft.com/office/drawing/2014/main" id="{A0389EE4-648B-5B2E-D2BF-7011BF07A221}"/>
              </a:ext>
            </a:extLst>
          </p:cNvPr>
          <p:cNvSpPr>
            <a:spLocks noGrp="1"/>
          </p:cNvSpPr>
          <p:nvPr>
            <p:ph type="body" sz="quarter" idx="12" hasCustomPrompt="1"/>
          </p:nvPr>
        </p:nvSpPr>
        <p:spPr>
          <a:xfrm>
            <a:off x="482919" y="2934841"/>
            <a:ext cx="8329344" cy="2817486"/>
          </a:xfrm>
          <a:solidFill>
            <a:schemeClr val="bg1">
              <a:lumMod val="95000"/>
            </a:schemeClr>
          </a:solidFill>
        </p:spPr>
        <p:txBody>
          <a:bodyPr>
            <a:normAutofit/>
          </a:bodyPr>
          <a:lstStyle>
            <a:lvl1pPr marL="0" indent="0">
              <a:buNone/>
              <a:defRPr sz="1600">
                <a:solidFill>
                  <a:schemeClr val="accent1"/>
                </a:solidFill>
              </a:defRPr>
            </a:lvl1pPr>
          </a:lstStyle>
          <a:p>
            <a:pPr lvl="0"/>
            <a:r>
              <a:rPr lang="en-US" dirty="0"/>
              <a:t>Insert notes here. </a:t>
            </a:r>
          </a:p>
        </p:txBody>
      </p:sp>
    </p:spTree>
    <p:extLst>
      <p:ext uri="{BB962C8B-B14F-4D97-AF65-F5344CB8AC3E}">
        <p14:creationId xmlns:p14="http://schemas.microsoft.com/office/powerpoint/2010/main" val="221045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vention Planning">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409126" y="603433"/>
            <a:ext cx="9504562" cy="707886"/>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857F74">
                    <a:lumMod val="50000"/>
                  </a:srgbClr>
                </a:solidFill>
                <a:effectLst/>
                <a:uLnTx/>
                <a:uFillTx/>
                <a:latin typeface="Cabin SemiBold"/>
                <a:ea typeface="+mj-ea"/>
                <a:cs typeface="+mj-cs"/>
              </a:rPr>
              <a:t>Intervention Planning</a:t>
            </a:r>
          </a:p>
        </p:txBody>
      </p:sp>
      <p:sp>
        <p:nvSpPr>
          <p:cNvPr id="20" name="TextBox 19">
            <a:extLst>
              <a:ext uri="{FF2B5EF4-FFF2-40B4-BE49-F238E27FC236}">
                <a16:creationId xmlns:a16="http://schemas.microsoft.com/office/drawing/2014/main" id="{023B69C0-1F84-7A31-FE72-AEC647703017}"/>
              </a:ext>
            </a:extLst>
          </p:cNvPr>
          <p:cNvSpPr txBox="1"/>
          <p:nvPr userDrawn="1"/>
        </p:nvSpPr>
        <p:spPr>
          <a:xfrm>
            <a:off x="409126" y="6370620"/>
            <a:ext cx="9504562"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“Actions” section of your Collaborative Poster.</a:t>
            </a:r>
            <a:endParaRPr lang="en-US" sz="1000" i="1" dirty="0"/>
          </a:p>
        </p:txBody>
      </p:sp>
      <p:sp>
        <p:nvSpPr>
          <p:cNvPr id="13" name="TextBox 12">
            <a:extLst>
              <a:ext uri="{FF2B5EF4-FFF2-40B4-BE49-F238E27FC236}">
                <a16:creationId xmlns:a16="http://schemas.microsoft.com/office/drawing/2014/main" id="{BFBAB342-9A17-3A2D-1557-70A140EF5EBA}"/>
              </a:ext>
            </a:extLst>
          </p:cNvPr>
          <p:cNvSpPr txBox="1">
            <a:spLocks/>
          </p:cNvSpPr>
          <p:nvPr userDrawn="1"/>
        </p:nvSpPr>
        <p:spPr>
          <a:xfrm>
            <a:off x="409126" y="1776057"/>
            <a:ext cx="88560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b="1" dirty="0"/>
              <a:t>Use the templates to plan each step of your intervention. Assign responsibilities to team members and outline your measurement strategy.</a:t>
            </a:r>
            <a:endParaRPr lang="en-US" sz="2200" b="0" i="1" dirty="0"/>
          </a:p>
        </p:txBody>
      </p:sp>
      <p:sp>
        <p:nvSpPr>
          <p:cNvPr id="16" name="Text Placeholder 22">
            <a:extLst>
              <a:ext uri="{FF2B5EF4-FFF2-40B4-BE49-F238E27FC236}">
                <a16:creationId xmlns:a16="http://schemas.microsoft.com/office/drawing/2014/main" id="{A0389EE4-648B-5B2E-D2BF-7011BF07A221}"/>
              </a:ext>
            </a:extLst>
          </p:cNvPr>
          <p:cNvSpPr>
            <a:spLocks noGrp="1"/>
          </p:cNvSpPr>
          <p:nvPr>
            <p:ph type="body" sz="quarter" idx="12" hasCustomPrompt="1"/>
          </p:nvPr>
        </p:nvSpPr>
        <p:spPr>
          <a:xfrm>
            <a:off x="525555" y="2664599"/>
            <a:ext cx="8329344" cy="2960085"/>
          </a:xfrm>
          <a:solidFill>
            <a:schemeClr val="bg1">
              <a:lumMod val="95000"/>
            </a:schemeClr>
          </a:solidFill>
        </p:spPr>
        <p:txBody>
          <a:bodyPr>
            <a:normAutofit/>
          </a:bodyPr>
          <a:lstStyle>
            <a:lvl1pPr marL="0" indent="0">
              <a:buNone/>
              <a:defRPr sz="1600">
                <a:solidFill>
                  <a:schemeClr val="accent1"/>
                </a:solidFill>
              </a:defRPr>
            </a:lvl1pPr>
          </a:lstStyle>
          <a:p>
            <a:pPr lvl="0"/>
            <a:r>
              <a:rPr lang="en-US" dirty="0"/>
              <a:t>Insert notes here. </a:t>
            </a:r>
          </a:p>
        </p:txBody>
      </p:sp>
    </p:spTree>
    <p:extLst>
      <p:ext uri="{BB962C8B-B14F-4D97-AF65-F5344CB8AC3E}">
        <p14:creationId xmlns:p14="http://schemas.microsoft.com/office/powerpoint/2010/main" val="241033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ff Communication and Education">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409126" y="603433"/>
            <a:ext cx="9504562" cy="707886"/>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857F74">
                    <a:lumMod val="50000"/>
                  </a:srgbClr>
                </a:solidFill>
                <a:effectLst/>
                <a:uLnTx/>
                <a:uFillTx/>
                <a:latin typeface="Cabin SemiBold"/>
                <a:ea typeface="+mj-ea"/>
                <a:cs typeface="+mj-cs"/>
              </a:rPr>
              <a:t>Staff Communication and Education</a:t>
            </a:r>
          </a:p>
        </p:txBody>
      </p:sp>
      <p:sp>
        <p:nvSpPr>
          <p:cNvPr id="20" name="TextBox 19">
            <a:extLst>
              <a:ext uri="{FF2B5EF4-FFF2-40B4-BE49-F238E27FC236}">
                <a16:creationId xmlns:a16="http://schemas.microsoft.com/office/drawing/2014/main" id="{023B69C0-1F84-7A31-FE72-AEC647703017}"/>
              </a:ext>
            </a:extLst>
          </p:cNvPr>
          <p:cNvSpPr txBox="1"/>
          <p:nvPr userDrawn="1"/>
        </p:nvSpPr>
        <p:spPr>
          <a:xfrm>
            <a:off x="409126" y="6370620"/>
            <a:ext cx="9504562"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“Actions” section of your Collaborative Poster.</a:t>
            </a:r>
            <a:endParaRPr lang="en-US" sz="1000" i="1" dirty="0"/>
          </a:p>
        </p:txBody>
      </p:sp>
      <p:sp>
        <p:nvSpPr>
          <p:cNvPr id="13" name="TextBox 12">
            <a:extLst>
              <a:ext uri="{FF2B5EF4-FFF2-40B4-BE49-F238E27FC236}">
                <a16:creationId xmlns:a16="http://schemas.microsoft.com/office/drawing/2014/main" id="{BFBAB342-9A17-3A2D-1557-70A140EF5EBA}"/>
              </a:ext>
            </a:extLst>
          </p:cNvPr>
          <p:cNvSpPr txBox="1">
            <a:spLocks/>
          </p:cNvSpPr>
          <p:nvPr userDrawn="1"/>
        </p:nvSpPr>
        <p:spPr>
          <a:xfrm>
            <a:off x="409125" y="1776057"/>
            <a:ext cx="10629775"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59595B"/>
                </a:solidFill>
                <a:effectLst/>
                <a:uLnTx/>
                <a:uFillTx/>
                <a:latin typeface="Calibri"/>
                <a:ea typeface="+mn-ea"/>
                <a:cs typeface="+mn-cs"/>
              </a:rPr>
              <a:t>Use this page to develop a plan to share the process change with frontline staff. Consider these questions:</a:t>
            </a:r>
            <a:endParaRPr kumimoji="0" lang="en-US" sz="2200" b="0" i="1" u="none" strike="noStrike" kern="1200" cap="none" spc="0" normalizeH="0" baseline="0" noProof="0" dirty="0">
              <a:ln>
                <a:noFill/>
              </a:ln>
              <a:solidFill>
                <a:srgbClr val="59595B"/>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How will you educate staff and ensure their understanding? (e.g., lunch and learn, staff meeting, email with read receipt, quiz)</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How will you engage staff in your project? (Consider that your staff might be asking themselves, “What’s in it for me?”)</a:t>
            </a:r>
          </a:p>
        </p:txBody>
      </p:sp>
      <p:sp>
        <p:nvSpPr>
          <p:cNvPr id="16" name="Text Placeholder 22">
            <a:extLst>
              <a:ext uri="{FF2B5EF4-FFF2-40B4-BE49-F238E27FC236}">
                <a16:creationId xmlns:a16="http://schemas.microsoft.com/office/drawing/2014/main" id="{A0389EE4-648B-5B2E-D2BF-7011BF07A221}"/>
              </a:ext>
            </a:extLst>
          </p:cNvPr>
          <p:cNvSpPr>
            <a:spLocks noGrp="1"/>
          </p:cNvSpPr>
          <p:nvPr>
            <p:ph type="body" sz="quarter" idx="12" hasCustomPrompt="1"/>
          </p:nvPr>
        </p:nvSpPr>
        <p:spPr>
          <a:xfrm>
            <a:off x="497190" y="3009012"/>
            <a:ext cx="10629775" cy="3073559"/>
          </a:xfrm>
          <a:solidFill>
            <a:schemeClr val="bg1">
              <a:lumMod val="95000"/>
            </a:schemeClr>
          </a:solidFill>
        </p:spPr>
        <p:txBody>
          <a:bodyPr>
            <a:normAutofit/>
          </a:bodyPr>
          <a:lstStyle>
            <a:lvl1pPr marL="0" indent="0">
              <a:buNone/>
              <a:defRPr sz="1600">
                <a:solidFill>
                  <a:schemeClr val="accent1"/>
                </a:solidFill>
              </a:defRPr>
            </a:lvl1pPr>
          </a:lstStyle>
          <a:p>
            <a:pPr lvl="0"/>
            <a:r>
              <a:rPr lang="en-US" dirty="0"/>
              <a:t>Insert notes here. </a:t>
            </a:r>
          </a:p>
        </p:txBody>
      </p:sp>
    </p:spTree>
    <p:extLst>
      <p:ext uri="{BB962C8B-B14F-4D97-AF65-F5344CB8AC3E}">
        <p14:creationId xmlns:p14="http://schemas.microsoft.com/office/powerpoint/2010/main" val="88483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FE and SDOH">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409126" y="477532"/>
            <a:ext cx="9504562" cy="1323439"/>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857F74">
                    <a:lumMod val="50000"/>
                  </a:srgbClr>
                </a:solidFill>
                <a:effectLst/>
                <a:uLnTx/>
                <a:uFillTx/>
                <a:latin typeface="Cabin SemiBold"/>
                <a:ea typeface="+mj-ea"/>
                <a:cs typeface="+mj-cs"/>
              </a:rPr>
              <a:t>Patient &amp; Family Engagement and Social Determinants of Health</a:t>
            </a:r>
          </a:p>
        </p:txBody>
      </p:sp>
      <p:sp>
        <p:nvSpPr>
          <p:cNvPr id="20" name="TextBox 19">
            <a:extLst>
              <a:ext uri="{FF2B5EF4-FFF2-40B4-BE49-F238E27FC236}">
                <a16:creationId xmlns:a16="http://schemas.microsoft.com/office/drawing/2014/main" id="{023B69C0-1F84-7A31-FE72-AEC647703017}"/>
              </a:ext>
            </a:extLst>
          </p:cNvPr>
          <p:cNvSpPr txBox="1"/>
          <p:nvPr userDrawn="1"/>
        </p:nvSpPr>
        <p:spPr>
          <a:xfrm>
            <a:off x="409126" y="6370620"/>
            <a:ext cx="9504562"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“Actions” section of your Collaborative Poster.</a:t>
            </a:r>
            <a:endParaRPr lang="en-US" sz="1000" i="1" dirty="0"/>
          </a:p>
        </p:txBody>
      </p:sp>
      <p:sp>
        <p:nvSpPr>
          <p:cNvPr id="13" name="TextBox 12">
            <a:extLst>
              <a:ext uri="{FF2B5EF4-FFF2-40B4-BE49-F238E27FC236}">
                <a16:creationId xmlns:a16="http://schemas.microsoft.com/office/drawing/2014/main" id="{BFBAB342-9A17-3A2D-1557-70A140EF5EBA}"/>
              </a:ext>
            </a:extLst>
          </p:cNvPr>
          <p:cNvSpPr txBox="1">
            <a:spLocks/>
          </p:cNvSpPr>
          <p:nvPr userDrawn="1"/>
        </p:nvSpPr>
        <p:spPr>
          <a:xfrm>
            <a:off x="454659" y="2143059"/>
            <a:ext cx="90427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9595B"/>
                </a:solidFill>
                <a:effectLst/>
                <a:uLnTx/>
                <a:uFillTx/>
                <a:latin typeface="Calibri"/>
                <a:ea typeface="+mn-ea"/>
                <a:cs typeface="+mn-cs"/>
              </a:rPr>
              <a:t>Implement a social needs risk screening tool.</a:t>
            </a:r>
            <a:endParaRPr kumimoji="0" lang="en-US" sz="1200" b="0" i="1" u="none" strike="noStrike" kern="1200" cap="none" spc="0" normalizeH="0" baseline="0" noProof="0" dirty="0">
              <a:ln>
                <a:noFill/>
              </a:ln>
              <a:solidFill>
                <a:srgbClr val="59595B"/>
              </a:solidFill>
              <a:effectLst/>
              <a:uLnTx/>
              <a:uFillTx/>
              <a:latin typeface="Calibri"/>
              <a:ea typeface="+mn-ea"/>
              <a:cs typeface="+mn-cs"/>
            </a:endParaRPr>
          </a:p>
        </p:txBody>
      </p:sp>
      <p:sp>
        <p:nvSpPr>
          <p:cNvPr id="16" name="Text Placeholder 22">
            <a:extLst>
              <a:ext uri="{FF2B5EF4-FFF2-40B4-BE49-F238E27FC236}">
                <a16:creationId xmlns:a16="http://schemas.microsoft.com/office/drawing/2014/main" id="{A0389EE4-648B-5B2E-D2BF-7011BF07A221}"/>
              </a:ext>
            </a:extLst>
          </p:cNvPr>
          <p:cNvSpPr>
            <a:spLocks noGrp="1"/>
          </p:cNvSpPr>
          <p:nvPr>
            <p:ph type="body" sz="quarter" idx="12" hasCustomPrompt="1"/>
          </p:nvPr>
        </p:nvSpPr>
        <p:spPr>
          <a:xfrm>
            <a:off x="454659" y="2603481"/>
            <a:ext cx="8446970" cy="1208355"/>
          </a:xfrm>
          <a:solidFill>
            <a:schemeClr val="bg1">
              <a:lumMod val="95000"/>
            </a:schemeClr>
          </a:solidFill>
        </p:spPr>
        <p:txBody>
          <a:bodyPr>
            <a:normAutofit/>
          </a:bodyPr>
          <a:lstStyle>
            <a:lvl1pPr marL="0" indent="0">
              <a:buNone/>
              <a:defRPr sz="1600">
                <a:solidFill>
                  <a:schemeClr val="accent1"/>
                </a:solidFill>
              </a:defRPr>
            </a:lvl1pPr>
          </a:lstStyle>
          <a:p>
            <a:pPr lvl="0"/>
            <a:r>
              <a:rPr lang="en-US"/>
              <a:t>Insert notes here. </a:t>
            </a:r>
            <a:endParaRPr lang="en-US" dirty="0"/>
          </a:p>
        </p:txBody>
      </p:sp>
      <p:sp>
        <p:nvSpPr>
          <p:cNvPr id="2" name="TextBox 1">
            <a:extLst>
              <a:ext uri="{FF2B5EF4-FFF2-40B4-BE49-F238E27FC236}">
                <a16:creationId xmlns:a16="http://schemas.microsoft.com/office/drawing/2014/main" id="{A43BFE8D-2545-586E-1E59-9F546BD54637}"/>
              </a:ext>
            </a:extLst>
          </p:cNvPr>
          <p:cNvSpPr txBox="1">
            <a:spLocks/>
          </p:cNvSpPr>
          <p:nvPr userDrawn="1"/>
        </p:nvSpPr>
        <p:spPr>
          <a:xfrm>
            <a:off x="454659" y="3940313"/>
            <a:ext cx="90533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95B"/>
                </a:solidFill>
                <a:effectLst/>
                <a:uLnTx/>
                <a:uFillTx/>
                <a:latin typeface="Calibri"/>
                <a:ea typeface="+mn-ea"/>
                <a:cs typeface="+mn-cs"/>
              </a:rPr>
              <a:t>Establish a process for regularly engaging patients and families.</a:t>
            </a:r>
            <a:br>
              <a:rPr kumimoji="0" lang="en-US" sz="2000" b="1" i="0" u="none" strike="noStrike" kern="1200" cap="none" spc="0" normalizeH="0" baseline="0" noProof="0" dirty="0">
                <a:ln>
                  <a:noFill/>
                </a:ln>
                <a:solidFill>
                  <a:srgbClr val="59595B"/>
                </a:solidFill>
                <a:effectLst/>
                <a:uLnTx/>
                <a:uFillTx/>
                <a:latin typeface="Calibri"/>
                <a:ea typeface="+mn-ea"/>
                <a:cs typeface="+mn-cs"/>
              </a:rPr>
            </a:br>
            <a:r>
              <a:rPr kumimoji="0" lang="en-US" sz="1200" b="0" i="1" u="none" strike="noStrike" kern="1200" cap="none" spc="0" normalizeH="0" baseline="0" noProof="0" dirty="0">
                <a:ln>
                  <a:noFill/>
                </a:ln>
                <a:solidFill>
                  <a:srgbClr val="59595B"/>
                </a:solidFill>
                <a:effectLst/>
                <a:uLnTx/>
                <a:uFillTx/>
                <a:latin typeface="Calibri"/>
                <a:ea typeface="+mn-ea"/>
                <a:cs typeface="+mn-cs"/>
              </a:rPr>
              <a:t>E.g., patient interviews</a:t>
            </a:r>
          </a:p>
        </p:txBody>
      </p:sp>
      <p:sp>
        <p:nvSpPr>
          <p:cNvPr id="3" name="Text Placeholder 22">
            <a:extLst>
              <a:ext uri="{FF2B5EF4-FFF2-40B4-BE49-F238E27FC236}">
                <a16:creationId xmlns:a16="http://schemas.microsoft.com/office/drawing/2014/main" id="{DC7A8285-352E-9745-A507-87C6B9AC6C9D}"/>
              </a:ext>
            </a:extLst>
          </p:cNvPr>
          <p:cNvSpPr>
            <a:spLocks noGrp="1"/>
          </p:cNvSpPr>
          <p:nvPr>
            <p:ph type="body" sz="quarter" idx="13" hasCustomPrompt="1"/>
          </p:nvPr>
        </p:nvSpPr>
        <p:spPr>
          <a:xfrm>
            <a:off x="465226" y="4560756"/>
            <a:ext cx="8436403" cy="1208355"/>
          </a:xfrm>
          <a:solidFill>
            <a:schemeClr val="bg1">
              <a:lumMod val="95000"/>
            </a:schemeClr>
          </a:solidFill>
        </p:spPr>
        <p:txBody>
          <a:bodyPr>
            <a:normAutofit/>
          </a:bodyPr>
          <a:lstStyle>
            <a:lvl1pPr marL="0" indent="0">
              <a:buNone/>
              <a:defRPr sz="1600">
                <a:solidFill>
                  <a:schemeClr val="accent1"/>
                </a:solidFill>
              </a:defRPr>
            </a:lvl1pPr>
          </a:lstStyle>
          <a:p>
            <a:pPr lvl="0"/>
            <a:r>
              <a:rPr lang="en-US" dirty="0"/>
              <a:t>Insert notes here. </a:t>
            </a:r>
          </a:p>
        </p:txBody>
      </p:sp>
    </p:spTree>
    <p:extLst>
      <p:ext uri="{BB962C8B-B14F-4D97-AF65-F5344CB8AC3E}">
        <p14:creationId xmlns:p14="http://schemas.microsoft.com/office/powerpoint/2010/main" val="129623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valuate Intervention Effectiveness">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409126" y="640766"/>
            <a:ext cx="9504562" cy="707886"/>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857F74">
                    <a:lumMod val="50000"/>
                  </a:srgbClr>
                </a:solidFill>
                <a:effectLst/>
                <a:uLnTx/>
                <a:uFillTx/>
                <a:latin typeface="Cabin SemiBold"/>
                <a:ea typeface="+mj-ea"/>
                <a:cs typeface="+mj-cs"/>
              </a:rPr>
              <a:t>Evaluate Intervention Effectiveness</a:t>
            </a:r>
          </a:p>
        </p:txBody>
      </p:sp>
      <p:sp>
        <p:nvSpPr>
          <p:cNvPr id="20" name="TextBox 19">
            <a:extLst>
              <a:ext uri="{FF2B5EF4-FFF2-40B4-BE49-F238E27FC236}">
                <a16:creationId xmlns:a16="http://schemas.microsoft.com/office/drawing/2014/main" id="{023B69C0-1F84-7A31-FE72-AEC647703017}"/>
              </a:ext>
            </a:extLst>
          </p:cNvPr>
          <p:cNvSpPr txBox="1"/>
          <p:nvPr userDrawn="1"/>
        </p:nvSpPr>
        <p:spPr>
          <a:xfrm>
            <a:off x="409126" y="6370620"/>
            <a:ext cx="9504562"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“Results/Analysis” section of your Collaborative Poster.</a:t>
            </a:r>
            <a:endParaRPr lang="en-US" sz="1000" i="1" dirty="0"/>
          </a:p>
        </p:txBody>
      </p:sp>
      <p:sp>
        <p:nvSpPr>
          <p:cNvPr id="13" name="TextBox 12">
            <a:extLst>
              <a:ext uri="{FF2B5EF4-FFF2-40B4-BE49-F238E27FC236}">
                <a16:creationId xmlns:a16="http://schemas.microsoft.com/office/drawing/2014/main" id="{BFBAB342-9A17-3A2D-1557-70A140EF5EBA}"/>
              </a:ext>
            </a:extLst>
          </p:cNvPr>
          <p:cNvSpPr txBox="1">
            <a:spLocks/>
          </p:cNvSpPr>
          <p:nvPr userDrawn="1"/>
        </p:nvSpPr>
        <p:spPr>
          <a:xfrm>
            <a:off x="409126" y="1918090"/>
            <a:ext cx="1133485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100" b="1" dirty="0"/>
              <a:t>Return to your action planning tool and PDSA worksheet (slide 21) to continue customizing your intervention based on progress to date.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1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100" b="1" dirty="0">
                <a:solidFill>
                  <a:srgbClr val="59595B"/>
                </a:solidFill>
                <a:latin typeface="+mn-lt"/>
                <a:ea typeface="Calibri" panose="020F0502020204030204" pitchFamily="34" charset="0"/>
                <a:cs typeface="Times New Roman" panose="02020603050405020304" pitchFamily="18" charset="0"/>
              </a:rPr>
              <a:t>What are the new processes or systems in place? List the permanent changes that have been made.</a:t>
            </a:r>
          </a:p>
        </p:txBody>
      </p:sp>
      <p:sp>
        <p:nvSpPr>
          <p:cNvPr id="16" name="Text Placeholder 22">
            <a:extLst>
              <a:ext uri="{FF2B5EF4-FFF2-40B4-BE49-F238E27FC236}">
                <a16:creationId xmlns:a16="http://schemas.microsoft.com/office/drawing/2014/main" id="{A0389EE4-648B-5B2E-D2BF-7011BF07A221}"/>
              </a:ext>
            </a:extLst>
          </p:cNvPr>
          <p:cNvSpPr>
            <a:spLocks noGrp="1"/>
          </p:cNvSpPr>
          <p:nvPr>
            <p:ph type="body" sz="quarter" idx="12" hasCustomPrompt="1"/>
          </p:nvPr>
        </p:nvSpPr>
        <p:spPr>
          <a:xfrm>
            <a:off x="487260" y="3269388"/>
            <a:ext cx="10694860" cy="1046077"/>
          </a:xfrm>
          <a:solidFill>
            <a:schemeClr val="bg1">
              <a:lumMod val="95000"/>
            </a:schemeClr>
          </a:solidFill>
        </p:spPr>
        <p:txBody>
          <a:bodyPr>
            <a:normAutofit/>
          </a:bodyPr>
          <a:lstStyle>
            <a:lvl1pPr marL="0" indent="0">
              <a:buNone/>
              <a:defRPr sz="1600">
                <a:solidFill>
                  <a:schemeClr val="accent1"/>
                </a:solidFill>
              </a:defRPr>
            </a:lvl1pPr>
          </a:lstStyle>
          <a:p>
            <a:pPr lvl="0"/>
            <a:r>
              <a:rPr lang="en-US"/>
              <a:t>Insert notes here. </a:t>
            </a:r>
            <a:endParaRPr lang="en-US" dirty="0"/>
          </a:p>
        </p:txBody>
      </p:sp>
      <p:sp>
        <p:nvSpPr>
          <p:cNvPr id="2" name="TextBox 1">
            <a:extLst>
              <a:ext uri="{FF2B5EF4-FFF2-40B4-BE49-F238E27FC236}">
                <a16:creationId xmlns:a16="http://schemas.microsoft.com/office/drawing/2014/main" id="{A43BFE8D-2545-586E-1E59-9F546BD54637}"/>
              </a:ext>
            </a:extLst>
          </p:cNvPr>
          <p:cNvSpPr txBox="1">
            <a:spLocks/>
          </p:cNvSpPr>
          <p:nvPr userDrawn="1"/>
        </p:nvSpPr>
        <p:spPr>
          <a:xfrm>
            <a:off x="409126" y="4435112"/>
            <a:ext cx="90533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100" b="1" dirty="0"/>
              <a:t>List the project successes, barriers and potential solutions. </a:t>
            </a:r>
          </a:p>
        </p:txBody>
      </p:sp>
      <p:sp>
        <p:nvSpPr>
          <p:cNvPr id="3" name="Text Placeholder 22">
            <a:extLst>
              <a:ext uri="{FF2B5EF4-FFF2-40B4-BE49-F238E27FC236}">
                <a16:creationId xmlns:a16="http://schemas.microsoft.com/office/drawing/2014/main" id="{DC7A8285-352E-9745-A507-87C6B9AC6C9D}"/>
              </a:ext>
            </a:extLst>
          </p:cNvPr>
          <p:cNvSpPr>
            <a:spLocks noGrp="1"/>
          </p:cNvSpPr>
          <p:nvPr>
            <p:ph type="body" sz="quarter" idx="13" hasCustomPrompt="1"/>
          </p:nvPr>
        </p:nvSpPr>
        <p:spPr>
          <a:xfrm>
            <a:off x="487260" y="4832948"/>
            <a:ext cx="10694860" cy="1208355"/>
          </a:xfrm>
          <a:solidFill>
            <a:schemeClr val="bg1">
              <a:lumMod val="95000"/>
            </a:schemeClr>
          </a:solidFill>
        </p:spPr>
        <p:txBody>
          <a:bodyPr>
            <a:normAutofit/>
          </a:bodyPr>
          <a:lstStyle>
            <a:lvl1pPr marL="0" indent="0">
              <a:buNone/>
              <a:defRPr sz="1600">
                <a:solidFill>
                  <a:schemeClr val="accent1"/>
                </a:solidFill>
              </a:defRPr>
            </a:lvl1pPr>
          </a:lstStyle>
          <a:p>
            <a:pPr lvl="0"/>
            <a:r>
              <a:rPr lang="en-US" dirty="0"/>
              <a:t>Insert notes here. </a:t>
            </a:r>
          </a:p>
        </p:txBody>
      </p:sp>
    </p:spTree>
    <p:extLst>
      <p:ext uri="{BB962C8B-B14F-4D97-AF65-F5344CB8AC3E}">
        <p14:creationId xmlns:p14="http://schemas.microsoft.com/office/powerpoint/2010/main" val="74718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view the Data">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409126" y="640766"/>
            <a:ext cx="9504562" cy="707886"/>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857F74">
                    <a:lumMod val="50000"/>
                  </a:srgbClr>
                </a:solidFill>
                <a:effectLst/>
                <a:uLnTx/>
                <a:uFillTx/>
                <a:latin typeface="Cabin SemiBold"/>
                <a:ea typeface="+mj-ea"/>
                <a:cs typeface="+mj-cs"/>
              </a:rPr>
              <a:t>Review the Data</a:t>
            </a:r>
          </a:p>
        </p:txBody>
      </p:sp>
      <p:sp>
        <p:nvSpPr>
          <p:cNvPr id="20" name="TextBox 19">
            <a:extLst>
              <a:ext uri="{FF2B5EF4-FFF2-40B4-BE49-F238E27FC236}">
                <a16:creationId xmlns:a16="http://schemas.microsoft.com/office/drawing/2014/main" id="{023B69C0-1F84-7A31-FE72-AEC647703017}"/>
              </a:ext>
            </a:extLst>
          </p:cNvPr>
          <p:cNvSpPr txBox="1"/>
          <p:nvPr userDrawn="1"/>
        </p:nvSpPr>
        <p:spPr>
          <a:xfrm>
            <a:off x="409126" y="6370620"/>
            <a:ext cx="9504562"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“Results/Analysis” section of your Collaborative Poster.</a:t>
            </a:r>
            <a:endParaRPr lang="en-US" sz="1000" i="1" dirty="0"/>
          </a:p>
        </p:txBody>
      </p:sp>
      <p:sp>
        <p:nvSpPr>
          <p:cNvPr id="13" name="TextBox 12">
            <a:extLst>
              <a:ext uri="{FF2B5EF4-FFF2-40B4-BE49-F238E27FC236}">
                <a16:creationId xmlns:a16="http://schemas.microsoft.com/office/drawing/2014/main" id="{BFBAB342-9A17-3A2D-1557-70A140EF5EBA}"/>
              </a:ext>
            </a:extLst>
          </p:cNvPr>
          <p:cNvSpPr txBox="1">
            <a:spLocks/>
          </p:cNvSpPr>
          <p:nvPr userDrawn="1"/>
        </p:nvSpPr>
        <p:spPr>
          <a:xfrm>
            <a:off x="409126" y="1918090"/>
            <a:ext cx="11334855"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100" b="1" dirty="0"/>
              <a:t>Return to your measures worksheet (slide 20) to review your process and balancing measures.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dirty="0"/>
              <a:t>Review available data from previously identified data sources.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dirty="0"/>
              <a:t>Review Medicare FFS claims in CDS (note that claims data for your intervention period may not be available yet).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dirty="0"/>
              <a:t>Did the team achieve the AIM statement? </a:t>
            </a:r>
          </a:p>
        </p:txBody>
      </p:sp>
      <p:sp>
        <p:nvSpPr>
          <p:cNvPr id="16" name="Text Placeholder 22">
            <a:extLst>
              <a:ext uri="{FF2B5EF4-FFF2-40B4-BE49-F238E27FC236}">
                <a16:creationId xmlns:a16="http://schemas.microsoft.com/office/drawing/2014/main" id="{A0389EE4-648B-5B2E-D2BF-7011BF07A221}"/>
              </a:ext>
            </a:extLst>
          </p:cNvPr>
          <p:cNvSpPr>
            <a:spLocks noGrp="1"/>
          </p:cNvSpPr>
          <p:nvPr>
            <p:ph type="body" sz="quarter" idx="12" hasCustomPrompt="1"/>
          </p:nvPr>
        </p:nvSpPr>
        <p:spPr>
          <a:xfrm>
            <a:off x="453194" y="2896481"/>
            <a:ext cx="10806044" cy="3006584"/>
          </a:xfrm>
          <a:solidFill>
            <a:schemeClr val="bg1">
              <a:lumMod val="95000"/>
            </a:schemeClr>
          </a:solidFill>
        </p:spPr>
        <p:txBody>
          <a:bodyPr>
            <a:normAutofit/>
          </a:bodyPr>
          <a:lstStyle>
            <a:lvl1pPr marL="0" indent="0">
              <a:buNone/>
              <a:defRPr sz="1600">
                <a:solidFill>
                  <a:schemeClr val="accent1"/>
                </a:solidFill>
              </a:defRPr>
            </a:lvl1pPr>
          </a:lstStyle>
          <a:p>
            <a:pPr lvl="0"/>
            <a:r>
              <a:rPr lang="en-US" dirty="0"/>
              <a:t>Insert notes here. </a:t>
            </a:r>
          </a:p>
        </p:txBody>
      </p:sp>
    </p:spTree>
    <p:extLst>
      <p:ext uri="{BB962C8B-B14F-4D97-AF65-F5344CB8AC3E}">
        <p14:creationId xmlns:p14="http://schemas.microsoft.com/office/powerpoint/2010/main" val="289826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eps for Sustaining Change">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409126" y="640766"/>
            <a:ext cx="9504562" cy="707886"/>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857F74">
                    <a:lumMod val="50000"/>
                  </a:srgbClr>
                </a:solidFill>
                <a:effectLst/>
                <a:uLnTx/>
                <a:uFillTx/>
                <a:latin typeface="Cabin SemiBold"/>
                <a:ea typeface="+mj-ea"/>
                <a:cs typeface="+mj-cs"/>
              </a:rPr>
              <a:t>Steps for Sustaining Change</a:t>
            </a:r>
          </a:p>
        </p:txBody>
      </p:sp>
      <p:sp>
        <p:nvSpPr>
          <p:cNvPr id="20" name="TextBox 19">
            <a:extLst>
              <a:ext uri="{FF2B5EF4-FFF2-40B4-BE49-F238E27FC236}">
                <a16:creationId xmlns:a16="http://schemas.microsoft.com/office/drawing/2014/main" id="{023B69C0-1F84-7A31-FE72-AEC647703017}"/>
              </a:ext>
            </a:extLst>
          </p:cNvPr>
          <p:cNvSpPr txBox="1"/>
          <p:nvPr userDrawn="1"/>
        </p:nvSpPr>
        <p:spPr>
          <a:xfrm>
            <a:off x="409126" y="6370620"/>
            <a:ext cx="9504562"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“Results/Analysis” section of your Collaborative Poster.</a:t>
            </a:r>
            <a:endParaRPr lang="en-US" sz="1000" i="1" dirty="0"/>
          </a:p>
        </p:txBody>
      </p:sp>
      <p:sp>
        <p:nvSpPr>
          <p:cNvPr id="13" name="TextBox 12">
            <a:extLst>
              <a:ext uri="{FF2B5EF4-FFF2-40B4-BE49-F238E27FC236}">
                <a16:creationId xmlns:a16="http://schemas.microsoft.com/office/drawing/2014/main" id="{BFBAB342-9A17-3A2D-1557-70A140EF5EBA}"/>
              </a:ext>
            </a:extLst>
          </p:cNvPr>
          <p:cNvSpPr txBox="1">
            <a:spLocks/>
          </p:cNvSpPr>
          <p:nvPr userDrawn="1"/>
        </p:nvSpPr>
        <p:spPr>
          <a:xfrm>
            <a:off x="502769" y="1928698"/>
            <a:ext cx="808756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59595B"/>
                </a:solidFill>
                <a:effectLst/>
                <a:uLnTx/>
                <a:uFillTx/>
                <a:latin typeface="Calibri"/>
                <a:ea typeface="+mn-ea"/>
                <a:cs typeface="+mn-cs"/>
              </a:rPr>
              <a:t>Use this page to jot down your plans to continue this project.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59595B"/>
                </a:solidFill>
                <a:effectLst/>
                <a:uLnTx/>
                <a:uFillTx/>
                <a:latin typeface="Calibri"/>
                <a:ea typeface="+mn-ea"/>
                <a:cs typeface="+mn-cs"/>
              </a:rPr>
              <a:t>Consider the following questions: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What success can be repeated or replicated?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What next steps can be taken to sustain, spread, share?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What barriers still exist? What next steps can be taken to overcome barriers?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How would this process be sustained during a Public Health Emergency?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Has your team achieved original project aim yet? If yes, what is your new aim? If no, what strategies can you try next?</a:t>
            </a:r>
          </a:p>
        </p:txBody>
      </p:sp>
      <p:sp>
        <p:nvSpPr>
          <p:cNvPr id="16" name="Text Placeholder 22">
            <a:extLst>
              <a:ext uri="{FF2B5EF4-FFF2-40B4-BE49-F238E27FC236}">
                <a16:creationId xmlns:a16="http://schemas.microsoft.com/office/drawing/2014/main" id="{A0389EE4-648B-5B2E-D2BF-7011BF07A221}"/>
              </a:ext>
            </a:extLst>
          </p:cNvPr>
          <p:cNvSpPr>
            <a:spLocks noGrp="1"/>
          </p:cNvSpPr>
          <p:nvPr>
            <p:ph type="body" sz="quarter" idx="12" hasCustomPrompt="1"/>
          </p:nvPr>
        </p:nvSpPr>
        <p:spPr>
          <a:xfrm>
            <a:off x="502769" y="3841091"/>
            <a:ext cx="11147567" cy="2182967"/>
          </a:xfrm>
          <a:solidFill>
            <a:schemeClr val="bg1">
              <a:lumMod val="95000"/>
            </a:schemeClr>
          </a:solidFill>
        </p:spPr>
        <p:txBody>
          <a:bodyPr>
            <a:normAutofit/>
          </a:bodyPr>
          <a:lstStyle>
            <a:lvl1pPr marL="0" indent="0">
              <a:buNone/>
              <a:defRPr sz="1600">
                <a:solidFill>
                  <a:schemeClr val="accent1"/>
                </a:solidFill>
              </a:defRPr>
            </a:lvl1pPr>
          </a:lstStyle>
          <a:p>
            <a:pPr lvl="0"/>
            <a:r>
              <a:rPr lang="en-US" dirty="0"/>
              <a:t>Insert notes here. </a:t>
            </a:r>
          </a:p>
        </p:txBody>
      </p:sp>
    </p:spTree>
    <p:extLst>
      <p:ext uri="{BB962C8B-B14F-4D97-AF65-F5344CB8AC3E}">
        <p14:creationId xmlns:p14="http://schemas.microsoft.com/office/powerpoint/2010/main" val="171649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ject Poster">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409126" y="640766"/>
            <a:ext cx="9504562" cy="707886"/>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857F74">
                    <a:lumMod val="50000"/>
                  </a:srgbClr>
                </a:solidFill>
                <a:effectLst/>
                <a:uLnTx/>
                <a:uFillTx/>
                <a:latin typeface="Cabin SemiBold"/>
                <a:ea typeface="+mj-ea"/>
                <a:cs typeface="+mj-cs"/>
              </a:rPr>
              <a:t>Project Poster</a:t>
            </a:r>
          </a:p>
        </p:txBody>
      </p:sp>
      <p:sp>
        <p:nvSpPr>
          <p:cNvPr id="13" name="TextBox 12">
            <a:extLst>
              <a:ext uri="{FF2B5EF4-FFF2-40B4-BE49-F238E27FC236}">
                <a16:creationId xmlns:a16="http://schemas.microsoft.com/office/drawing/2014/main" id="{BFBAB342-9A17-3A2D-1557-70A140EF5EBA}"/>
              </a:ext>
            </a:extLst>
          </p:cNvPr>
          <p:cNvSpPr txBox="1">
            <a:spLocks/>
          </p:cNvSpPr>
          <p:nvPr userDrawn="1"/>
        </p:nvSpPr>
        <p:spPr>
          <a:xfrm>
            <a:off x="324065" y="2081238"/>
            <a:ext cx="808756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59595B"/>
                </a:solidFill>
                <a:effectLst/>
                <a:uLnTx/>
                <a:uFillTx/>
                <a:latin typeface="Calibri"/>
                <a:ea typeface="+mn-ea"/>
                <a:cs typeface="+mn-cs"/>
              </a:rPr>
              <a:t>Work with Telligen to begin compiling your project poster.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rgbClr val="59595B"/>
                </a:solidFill>
                <a:effectLst/>
                <a:uLnTx/>
                <a:uFillTx/>
                <a:latin typeface="Calibri"/>
                <a:ea typeface="+mn-ea"/>
                <a:cs typeface="+mn-cs"/>
              </a:rPr>
              <a:t>Share your project poster with hospital-wide staff, board of directors and other peer hospitals. </a:t>
            </a:r>
          </a:p>
        </p:txBody>
      </p:sp>
      <p:sp>
        <p:nvSpPr>
          <p:cNvPr id="16" name="Text Placeholder 22">
            <a:extLst>
              <a:ext uri="{FF2B5EF4-FFF2-40B4-BE49-F238E27FC236}">
                <a16:creationId xmlns:a16="http://schemas.microsoft.com/office/drawing/2014/main" id="{A0389EE4-648B-5B2E-D2BF-7011BF07A221}"/>
              </a:ext>
            </a:extLst>
          </p:cNvPr>
          <p:cNvSpPr>
            <a:spLocks noGrp="1"/>
          </p:cNvSpPr>
          <p:nvPr>
            <p:ph type="body" sz="quarter" idx="12" hasCustomPrompt="1"/>
          </p:nvPr>
        </p:nvSpPr>
        <p:spPr>
          <a:xfrm>
            <a:off x="409126" y="2840396"/>
            <a:ext cx="8668773" cy="2968975"/>
          </a:xfrm>
          <a:solidFill>
            <a:schemeClr val="bg1">
              <a:lumMod val="95000"/>
            </a:schemeClr>
          </a:solidFill>
        </p:spPr>
        <p:txBody>
          <a:bodyPr>
            <a:normAutofit/>
          </a:bodyPr>
          <a:lstStyle>
            <a:lvl1pPr marL="0" indent="0">
              <a:buNone/>
              <a:defRPr sz="1600">
                <a:solidFill>
                  <a:schemeClr val="accent1"/>
                </a:solidFill>
              </a:defRPr>
            </a:lvl1pPr>
          </a:lstStyle>
          <a:p>
            <a:pPr lvl="0"/>
            <a:r>
              <a:rPr lang="en-US" dirty="0"/>
              <a:t>Insert notes here. </a:t>
            </a:r>
          </a:p>
        </p:txBody>
      </p:sp>
    </p:spTree>
    <p:extLst>
      <p:ext uri="{BB962C8B-B14F-4D97-AF65-F5344CB8AC3E}">
        <p14:creationId xmlns:p14="http://schemas.microsoft.com/office/powerpoint/2010/main" val="281532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ote-Taking Page">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409126" y="640766"/>
            <a:ext cx="9504562" cy="707886"/>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857F74">
                    <a:lumMod val="50000"/>
                  </a:srgbClr>
                </a:solidFill>
                <a:effectLst/>
                <a:uLnTx/>
                <a:uFillTx/>
                <a:latin typeface="Cabin SemiBold"/>
                <a:ea typeface="+mj-ea"/>
                <a:cs typeface="+mj-cs"/>
              </a:rPr>
              <a:t>Note-Taking Page</a:t>
            </a:r>
          </a:p>
        </p:txBody>
      </p:sp>
      <p:sp>
        <p:nvSpPr>
          <p:cNvPr id="16" name="Text Placeholder 22">
            <a:extLst>
              <a:ext uri="{FF2B5EF4-FFF2-40B4-BE49-F238E27FC236}">
                <a16:creationId xmlns:a16="http://schemas.microsoft.com/office/drawing/2014/main" id="{A0389EE4-648B-5B2E-D2BF-7011BF07A221}"/>
              </a:ext>
            </a:extLst>
          </p:cNvPr>
          <p:cNvSpPr>
            <a:spLocks noGrp="1"/>
          </p:cNvSpPr>
          <p:nvPr>
            <p:ph type="body" sz="quarter" idx="12" hasCustomPrompt="1"/>
          </p:nvPr>
        </p:nvSpPr>
        <p:spPr>
          <a:xfrm>
            <a:off x="409126" y="1965634"/>
            <a:ext cx="10982315" cy="4251600"/>
          </a:xfrm>
          <a:solidFill>
            <a:schemeClr val="bg1">
              <a:lumMod val="95000"/>
            </a:schemeClr>
          </a:solidFill>
        </p:spPr>
        <p:txBody>
          <a:bodyPr>
            <a:normAutofit/>
          </a:bodyPr>
          <a:lstStyle>
            <a:lvl1pPr marL="0" indent="0">
              <a:buNone/>
              <a:defRPr sz="1600">
                <a:solidFill>
                  <a:schemeClr val="accent1"/>
                </a:solidFill>
              </a:defRPr>
            </a:lvl1pPr>
          </a:lstStyle>
          <a:p>
            <a:pPr lvl="0"/>
            <a:r>
              <a:rPr lang="en-US" dirty="0"/>
              <a:t>Insert notes here. </a:t>
            </a:r>
          </a:p>
        </p:txBody>
      </p:sp>
    </p:spTree>
    <p:extLst>
      <p:ext uri="{BB962C8B-B14F-4D97-AF65-F5344CB8AC3E}">
        <p14:creationId xmlns:p14="http://schemas.microsoft.com/office/powerpoint/2010/main" val="39444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wo Columns">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B72998-6A5A-795F-2F4B-171257CB9B14}"/>
              </a:ext>
            </a:extLst>
          </p:cNvPr>
          <p:cNvSpPr>
            <a:spLocks noGrp="1"/>
          </p:cNvSpPr>
          <p:nvPr>
            <p:ph type="title" hasCustomPrompt="1"/>
          </p:nvPr>
        </p:nvSpPr>
        <p:spPr>
          <a:xfrm>
            <a:off x="395785" y="365125"/>
            <a:ext cx="8937792" cy="1325563"/>
          </a:xfrm>
        </p:spPr>
        <p:txBody>
          <a:bodyPr/>
          <a:lstStyle>
            <a:lvl1pPr>
              <a:defRPr>
                <a:solidFill>
                  <a:schemeClr val="accent5">
                    <a:lumMod val="50000"/>
                  </a:schemeClr>
                </a:solidFill>
                <a:latin typeface="+mj-lt"/>
              </a:defRPr>
            </a:lvl1pPr>
          </a:lstStyle>
          <a:p>
            <a:r>
              <a:rPr lang="en-US" dirty="0"/>
              <a:t>Slide Title</a:t>
            </a:r>
          </a:p>
        </p:txBody>
      </p:sp>
      <p:sp>
        <p:nvSpPr>
          <p:cNvPr id="3" name="Content Placeholder 2">
            <a:extLst>
              <a:ext uri="{FF2B5EF4-FFF2-40B4-BE49-F238E27FC236}">
                <a16:creationId xmlns:a16="http://schemas.microsoft.com/office/drawing/2014/main" id="{44BB3007-C075-DE81-B14E-A1766D96268D}"/>
              </a:ext>
            </a:extLst>
          </p:cNvPr>
          <p:cNvSpPr>
            <a:spLocks noGrp="1"/>
          </p:cNvSpPr>
          <p:nvPr>
            <p:ph idx="1"/>
          </p:nvPr>
        </p:nvSpPr>
        <p:spPr>
          <a:xfrm>
            <a:off x="395784" y="2053618"/>
            <a:ext cx="5456829" cy="4299585"/>
          </a:xfrm>
        </p:spPr>
        <p:txBody>
          <a:bodyPr>
            <a:normAutofit/>
          </a:bodyPr>
          <a:lstStyle>
            <a:lvl1pPr>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4" name="Content Placeholder 2">
            <a:extLst>
              <a:ext uri="{FF2B5EF4-FFF2-40B4-BE49-F238E27FC236}">
                <a16:creationId xmlns:a16="http://schemas.microsoft.com/office/drawing/2014/main" id="{10CA9718-5560-C7C6-906A-AFC0368D8A4F}"/>
              </a:ext>
            </a:extLst>
          </p:cNvPr>
          <p:cNvSpPr>
            <a:spLocks noGrp="1"/>
          </p:cNvSpPr>
          <p:nvPr>
            <p:ph idx="10"/>
          </p:nvPr>
        </p:nvSpPr>
        <p:spPr>
          <a:xfrm>
            <a:off x="6339384" y="2053618"/>
            <a:ext cx="5456829" cy="4299585"/>
          </a:xfrm>
        </p:spPr>
        <p:txBody>
          <a:bodyPr>
            <a:normAutofit/>
          </a:bodyPr>
          <a:lstStyle>
            <a:lvl1pPr>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054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e RQITA Team">
    <p:bg>
      <p:bgPr>
        <a:solidFill>
          <a:schemeClr val="bg1"/>
        </a:solidFill>
        <a:effectLst/>
      </p:bgPr>
    </p:bg>
    <p:spTree>
      <p:nvGrpSpPr>
        <p:cNvPr id="1" name=""/>
        <p:cNvGrpSpPr/>
        <p:nvPr/>
      </p:nvGrpSpPr>
      <p:grpSpPr>
        <a:xfrm>
          <a:off x="0" y="0"/>
          <a:ext cx="0" cy="0"/>
          <a:chOff x="0" y="0"/>
          <a:chExt cx="0" cy="0"/>
        </a:xfrm>
      </p:grpSpPr>
      <p:pic>
        <p:nvPicPr>
          <p:cNvPr id="76" name="Picture 75" descr="A black and white image of a moon">
            <a:extLst>
              <a:ext uri="{FF2B5EF4-FFF2-40B4-BE49-F238E27FC236}">
                <a16:creationId xmlns:a16="http://schemas.microsoft.com/office/drawing/2014/main" id="{D5DEDB4A-D305-829E-D71D-CC242BABB3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pic>
        <p:nvPicPr>
          <p:cNvPr id="81" name="Picture 80" descr="A black and white image of a moon">
            <a:extLst>
              <a:ext uri="{FF2B5EF4-FFF2-40B4-BE49-F238E27FC236}">
                <a16:creationId xmlns:a16="http://schemas.microsoft.com/office/drawing/2014/main" id="{A7972661-CF98-B0F2-0F3B-9D3761764C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sp>
        <p:nvSpPr>
          <p:cNvPr id="77" name="Rectangle: Rounded Corners 76">
            <a:extLst>
              <a:ext uri="{FF2B5EF4-FFF2-40B4-BE49-F238E27FC236}">
                <a16:creationId xmlns:a16="http://schemas.microsoft.com/office/drawing/2014/main" id="{6D4C99C8-E8B7-0878-F20D-4225FC01502F}"/>
              </a:ext>
            </a:extLst>
          </p:cNvPr>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7">
            <a:extLst>
              <a:ext uri="{FF2B5EF4-FFF2-40B4-BE49-F238E27FC236}">
                <a16:creationId xmlns:a16="http://schemas.microsoft.com/office/drawing/2014/main" id="{E11339F1-0033-9137-4DD0-C18FE2442910}"/>
              </a:ext>
            </a:extLst>
          </p:cNvPr>
          <p:cNvSpPr txBox="1">
            <a:spLocks/>
          </p:cNvSpPr>
          <p:nvPr userDrawn="1"/>
        </p:nvSpPr>
        <p:spPr>
          <a:xfrm>
            <a:off x="2518549" y="2152147"/>
            <a:ext cx="3397930" cy="655490"/>
          </a:xfrm>
          <a:prstGeom prst="rect">
            <a:avLst/>
          </a:prstGeom>
        </p:spPr>
        <p:txBody>
          <a:bodyPr vert="horz" lIns="91440" tIns="45720" rIns="91440" bIns="45720" rtlCol="0" anchor="ctr">
            <a:noAutofit/>
          </a:bodyPr>
          <a:lstStyle>
            <a:lvl1pPr marL="0" indent="0" algn="l" defTabSz="685800" rtl="0" eaLnBrk="1" latinLnBrk="0" hangingPunct="1">
              <a:lnSpc>
                <a:spcPct val="100000"/>
              </a:lnSpc>
              <a:spcBef>
                <a:spcPts val="600"/>
              </a:spcBef>
              <a:buFont typeface="Arial" panose="020B0604020202020204" pitchFamily="34" charset="0"/>
              <a:buNone/>
              <a:defRPr sz="2000" kern="1200">
                <a:solidFill>
                  <a:srgbClr val="59595B"/>
                </a:solidFill>
                <a:latin typeface="+mn-lt"/>
                <a:ea typeface="+mn-ea"/>
                <a:cs typeface="+mn-cs"/>
              </a:defRPr>
            </a:lvl1pPr>
            <a:lvl2pPr marL="342900" indent="0" algn="l" defTabSz="685800" rtl="0" eaLnBrk="1" latinLnBrk="0" hangingPunct="1">
              <a:lnSpc>
                <a:spcPct val="100000"/>
              </a:lnSpc>
              <a:spcBef>
                <a:spcPts val="600"/>
              </a:spcBef>
              <a:buFont typeface="Arial" panose="020B0604020202020204" pitchFamily="34" charset="0"/>
              <a:buNone/>
              <a:defRPr sz="1600" kern="1200">
                <a:solidFill>
                  <a:srgbClr val="59595B"/>
                </a:solidFill>
                <a:latin typeface="+mn-lt"/>
                <a:ea typeface="+mn-ea"/>
                <a:cs typeface="+mn-cs"/>
              </a:defRPr>
            </a:lvl2pPr>
            <a:lvl3pPr marL="685800" indent="0" algn="l" defTabSz="685800" rtl="0" eaLnBrk="1" latinLnBrk="0" hangingPunct="1">
              <a:lnSpc>
                <a:spcPct val="100000"/>
              </a:lnSpc>
              <a:spcBef>
                <a:spcPts val="600"/>
              </a:spcBef>
              <a:buFont typeface="Arial" panose="020B0604020202020204" pitchFamily="34" charset="0"/>
              <a:buNone/>
              <a:defRPr sz="1200" kern="1200">
                <a:solidFill>
                  <a:srgbClr val="59595B"/>
                </a:solidFill>
                <a:latin typeface="+mn-lt"/>
                <a:ea typeface="+mn-ea"/>
                <a:cs typeface="+mn-cs"/>
              </a:defRPr>
            </a:lvl3pPr>
            <a:lvl4pPr marL="1028700" indent="0" algn="l" defTabSz="685800" rtl="0" eaLnBrk="1" latinLnBrk="0" hangingPunct="1">
              <a:lnSpc>
                <a:spcPct val="100000"/>
              </a:lnSpc>
              <a:spcBef>
                <a:spcPts val="600"/>
              </a:spcBef>
              <a:buFont typeface="Arial" panose="020B0604020202020204" pitchFamily="34" charset="0"/>
              <a:buNone/>
              <a:defRPr sz="1100" kern="1200">
                <a:solidFill>
                  <a:srgbClr val="59595B"/>
                </a:solidFill>
                <a:latin typeface="+mn-lt"/>
                <a:ea typeface="+mn-ea"/>
                <a:cs typeface="+mn-cs"/>
              </a:defRPr>
            </a:lvl4pPr>
            <a:lvl5pPr marL="1280160" indent="-182880" algn="l" defTabSz="685800" rtl="0" eaLnBrk="1" latinLnBrk="0" hangingPunct="1">
              <a:lnSpc>
                <a:spcPct val="100000"/>
              </a:lnSpc>
              <a:spcBef>
                <a:spcPts val="600"/>
              </a:spcBef>
              <a:buFont typeface="Arial" panose="020B0604020202020204" pitchFamily="34" charset="0"/>
              <a:buChar char="•"/>
              <a:defRPr sz="1400" kern="1200">
                <a:solidFill>
                  <a:srgbClr val="59595B"/>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3779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46" b="1" i="0" u="none" strike="noStrike" kern="1200" cap="none" spc="0" normalizeH="0" baseline="0" noProof="0" dirty="0">
                <a:ln>
                  <a:noFill/>
                </a:ln>
                <a:solidFill>
                  <a:schemeClr val="accent5">
                    <a:lumMod val="50000"/>
                  </a:schemeClr>
                </a:solidFill>
                <a:effectLst/>
                <a:uLnTx/>
                <a:uFillTx/>
                <a:latin typeface="Cabin SemiBold"/>
                <a:ea typeface="+mn-ea"/>
                <a:cs typeface="+mn-cs"/>
              </a:rPr>
              <a:t>Alaina Brothersen</a:t>
            </a:r>
          </a:p>
          <a:p>
            <a:pPr marL="0" marR="0" lvl="0" indent="0" algn="l" defTabSz="63779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5">
                    <a:lumMod val="50000"/>
                  </a:schemeClr>
                </a:solidFill>
                <a:effectLst/>
                <a:uLnTx/>
                <a:uFillTx/>
                <a:latin typeface="Calibri"/>
                <a:ea typeface="+mn-ea"/>
                <a:cs typeface="+mn-cs"/>
              </a:rPr>
              <a:t>Quality Improvement Lead</a:t>
            </a:r>
          </a:p>
        </p:txBody>
      </p:sp>
      <p:sp>
        <p:nvSpPr>
          <p:cNvPr id="7" name="Content Placeholder 7">
            <a:extLst>
              <a:ext uri="{FF2B5EF4-FFF2-40B4-BE49-F238E27FC236}">
                <a16:creationId xmlns:a16="http://schemas.microsoft.com/office/drawing/2014/main" id="{A522E9D6-2668-F320-6770-75BF7F153697}"/>
              </a:ext>
            </a:extLst>
          </p:cNvPr>
          <p:cNvSpPr txBox="1">
            <a:spLocks/>
          </p:cNvSpPr>
          <p:nvPr userDrawn="1"/>
        </p:nvSpPr>
        <p:spPr>
          <a:xfrm>
            <a:off x="2555333" y="3595230"/>
            <a:ext cx="3808010" cy="970957"/>
          </a:xfrm>
          <a:prstGeom prst="rect">
            <a:avLst/>
          </a:prstGeom>
        </p:spPr>
        <p:txBody>
          <a:bodyPr vert="horz" lIns="91440" tIns="45720" rIns="91440" bIns="45720" rtlCol="0" anchor="ctr">
            <a:noAutofit/>
          </a:bodyPr>
          <a:lstStyle>
            <a:lvl1pPr marL="0" indent="0" algn="l" defTabSz="685800" rtl="0" eaLnBrk="1" latinLnBrk="0" hangingPunct="1">
              <a:lnSpc>
                <a:spcPct val="100000"/>
              </a:lnSpc>
              <a:spcBef>
                <a:spcPts val="600"/>
              </a:spcBef>
              <a:buFont typeface="Arial" panose="020B0604020202020204" pitchFamily="34" charset="0"/>
              <a:buNone/>
              <a:defRPr sz="2000" kern="1200">
                <a:solidFill>
                  <a:srgbClr val="59595B"/>
                </a:solidFill>
                <a:latin typeface="+mn-lt"/>
                <a:ea typeface="+mn-ea"/>
                <a:cs typeface="+mn-cs"/>
              </a:defRPr>
            </a:lvl1pPr>
            <a:lvl2pPr marL="342900" indent="0" algn="l" defTabSz="685800" rtl="0" eaLnBrk="1" latinLnBrk="0" hangingPunct="1">
              <a:lnSpc>
                <a:spcPct val="100000"/>
              </a:lnSpc>
              <a:spcBef>
                <a:spcPts val="600"/>
              </a:spcBef>
              <a:buFont typeface="Arial" panose="020B0604020202020204" pitchFamily="34" charset="0"/>
              <a:buNone/>
              <a:defRPr sz="1600" kern="1200">
                <a:solidFill>
                  <a:srgbClr val="59595B"/>
                </a:solidFill>
                <a:latin typeface="+mn-lt"/>
                <a:ea typeface="+mn-ea"/>
                <a:cs typeface="+mn-cs"/>
              </a:defRPr>
            </a:lvl2pPr>
            <a:lvl3pPr marL="685800" indent="0" algn="l" defTabSz="685800" rtl="0" eaLnBrk="1" latinLnBrk="0" hangingPunct="1">
              <a:lnSpc>
                <a:spcPct val="100000"/>
              </a:lnSpc>
              <a:spcBef>
                <a:spcPts val="600"/>
              </a:spcBef>
              <a:buFont typeface="Arial" panose="020B0604020202020204" pitchFamily="34" charset="0"/>
              <a:buNone/>
              <a:defRPr sz="1200" kern="1200">
                <a:solidFill>
                  <a:srgbClr val="59595B"/>
                </a:solidFill>
                <a:latin typeface="+mn-lt"/>
                <a:ea typeface="+mn-ea"/>
                <a:cs typeface="+mn-cs"/>
              </a:defRPr>
            </a:lvl3pPr>
            <a:lvl4pPr marL="1028700" indent="0" algn="l" defTabSz="685800" rtl="0" eaLnBrk="1" latinLnBrk="0" hangingPunct="1">
              <a:lnSpc>
                <a:spcPct val="100000"/>
              </a:lnSpc>
              <a:spcBef>
                <a:spcPts val="600"/>
              </a:spcBef>
              <a:buFont typeface="Arial" panose="020B0604020202020204" pitchFamily="34" charset="0"/>
              <a:buNone/>
              <a:defRPr sz="1100" kern="1200">
                <a:solidFill>
                  <a:srgbClr val="59595B"/>
                </a:solidFill>
                <a:latin typeface="+mn-lt"/>
                <a:ea typeface="+mn-ea"/>
                <a:cs typeface="+mn-cs"/>
              </a:defRPr>
            </a:lvl4pPr>
            <a:lvl5pPr marL="1280160" indent="-182880" algn="l" defTabSz="685800" rtl="0" eaLnBrk="1" latinLnBrk="0" hangingPunct="1">
              <a:lnSpc>
                <a:spcPct val="100000"/>
              </a:lnSpc>
              <a:spcBef>
                <a:spcPts val="600"/>
              </a:spcBef>
              <a:buFont typeface="Arial" panose="020B0604020202020204" pitchFamily="34" charset="0"/>
              <a:buChar char="•"/>
              <a:defRPr sz="1400" kern="1200">
                <a:solidFill>
                  <a:srgbClr val="59595B"/>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3779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46" b="1" i="0" u="none" strike="noStrike" kern="1200" cap="none" spc="0" normalizeH="0" baseline="0" noProof="0" dirty="0">
                <a:ln>
                  <a:noFill/>
                </a:ln>
                <a:solidFill>
                  <a:schemeClr val="accent5">
                    <a:lumMod val="50000"/>
                  </a:schemeClr>
                </a:solidFill>
                <a:effectLst/>
                <a:uLnTx/>
                <a:uFillTx/>
                <a:latin typeface="Cabin SemiBold"/>
                <a:ea typeface="+mn-ea"/>
                <a:cs typeface="+mn-cs"/>
              </a:rPr>
              <a:t>Courtnay Ryan</a:t>
            </a:r>
          </a:p>
          <a:p>
            <a:pPr marL="0" marR="0" lvl="0" indent="0" algn="l" defTabSz="63779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5">
                    <a:lumMod val="50000"/>
                  </a:schemeClr>
                </a:solidFill>
                <a:effectLst/>
                <a:uLnTx/>
                <a:uFillTx/>
                <a:latin typeface="Calibri"/>
                <a:ea typeface="+mn-ea"/>
                <a:cs typeface="+mn-cs"/>
              </a:rPr>
              <a:t>Senior Quality Improvement Facilitator</a:t>
            </a:r>
          </a:p>
        </p:txBody>
      </p:sp>
      <p:pic>
        <p:nvPicPr>
          <p:cNvPr id="51" name="Picture 50" descr="A person with long hair&#10;&#10;Description automatically generated with low confidence">
            <a:extLst>
              <a:ext uri="{FF2B5EF4-FFF2-40B4-BE49-F238E27FC236}">
                <a16:creationId xmlns:a16="http://schemas.microsoft.com/office/drawing/2014/main" id="{BC470089-1CC9-7777-A89F-53CF10126A96}"/>
              </a:ext>
            </a:extLst>
          </p:cNvPr>
          <p:cNvPicPr>
            <a:picLocks noChangeAspect="1"/>
          </p:cNvPicPr>
          <p:nvPr userDrawn="1"/>
        </p:nvPicPr>
        <p:blipFill>
          <a:blip r:embed="rId3">
            <a:extLst>
              <a:ext uri="{28A0092B-C50C-407E-A947-70E740481C1C}">
                <a14:useLocalDpi xmlns:a14="http://schemas.microsoft.com/office/drawing/2010/main" val="0"/>
              </a:ext>
            </a:extLst>
          </a:blip>
          <a:srcRect l="15133" t="4054" r="9469" b="4641"/>
          <a:stretch>
            <a:fillRect/>
          </a:stretch>
        </p:blipFill>
        <p:spPr>
          <a:xfrm>
            <a:off x="1020301" y="4991579"/>
            <a:ext cx="1388329" cy="1388329"/>
          </a:xfrm>
          <a:custGeom>
            <a:avLst/>
            <a:gdLst>
              <a:gd name="connsiteX0" fmla="*/ 981075 w 1962150"/>
              <a:gd name="connsiteY0" fmla="*/ 0 h 1962150"/>
              <a:gd name="connsiteX1" fmla="*/ 1962150 w 1962150"/>
              <a:gd name="connsiteY1" fmla="*/ 981075 h 1962150"/>
              <a:gd name="connsiteX2" fmla="*/ 981075 w 1962150"/>
              <a:gd name="connsiteY2" fmla="*/ 1962150 h 1962150"/>
              <a:gd name="connsiteX3" fmla="*/ 0 w 1962150"/>
              <a:gd name="connsiteY3" fmla="*/ 981075 h 1962150"/>
              <a:gd name="connsiteX4" fmla="*/ 981075 w 1962150"/>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150" h="1962150">
                <a:moveTo>
                  <a:pt x="981075" y="0"/>
                </a:moveTo>
                <a:cubicBezTo>
                  <a:pt x="1522908" y="0"/>
                  <a:pt x="1962150" y="439242"/>
                  <a:pt x="1962150" y="981075"/>
                </a:cubicBezTo>
                <a:cubicBezTo>
                  <a:pt x="1962150" y="1522908"/>
                  <a:pt x="1522908" y="1962150"/>
                  <a:pt x="981075" y="1962150"/>
                </a:cubicBezTo>
                <a:cubicBezTo>
                  <a:pt x="439242" y="1962150"/>
                  <a:pt x="0" y="1522908"/>
                  <a:pt x="0" y="981075"/>
                </a:cubicBezTo>
                <a:cubicBezTo>
                  <a:pt x="0" y="439242"/>
                  <a:pt x="439242" y="0"/>
                  <a:pt x="981075" y="0"/>
                </a:cubicBezTo>
                <a:close/>
              </a:path>
            </a:pathLst>
          </a:custGeom>
          <a:ln w="38100">
            <a:noFill/>
            <a:prstDash val="solid"/>
            <a:extLst>
              <a:ext uri="{C807C97D-BFC1-408E-A445-0C87EB9F89A2}">
                <ask:lineSketchStyleProps xmlns:ask="http://schemas.microsoft.com/office/drawing/2018/sketchyshapes" sd="878760193">
                  <a:custGeom>
                    <a:avLst/>
                    <a:gdLst>
                      <a:gd name="connsiteX0" fmla="*/ 981075 w 1962150"/>
                      <a:gd name="connsiteY0" fmla="*/ 0 h 1962150"/>
                      <a:gd name="connsiteX1" fmla="*/ 1962150 w 1962150"/>
                      <a:gd name="connsiteY1" fmla="*/ 981075 h 1962150"/>
                      <a:gd name="connsiteX2" fmla="*/ 981075 w 1962150"/>
                      <a:gd name="connsiteY2" fmla="*/ 1962150 h 1962150"/>
                      <a:gd name="connsiteX3" fmla="*/ 0 w 1962150"/>
                      <a:gd name="connsiteY3" fmla="*/ 981075 h 1962150"/>
                      <a:gd name="connsiteX4" fmla="*/ 981075 w 1962150"/>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150" h="1962150" fill="none" extrusionOk="0">
                        <a:moveTo>
                          <a:pt x="981075" y="0"/>
                        </a:moveTo>
                        <a:cubicBezTo>
                          <a:pt x="1569406" y="-136492"/>
                          <a:pt x="2089946" y="362747"/>
                          <a:pt x="1962150" y="981075"/>
                        </a:cubicBezTo>
                        <a:cubicBezTo>
                          <a:pt x="1865497" y="1588513"/>
                          <a:pt x="1558268" y="1988477"/>
                          <a:pt x="981075" y="1962150"/>
                        </a:cubicBezTo>
                        <a:cubicBezTo>
                          <a:pt x="406882" y="2115220"/>
                          <a:pt x="-115076" y="1467243"/>
                          <a:pt x="0" y="981075"/>
                        </a:cubicBezTo>
                        <a:cubicBezTo>
                          <a:pt x="-2072" y="395330"/>
                          <a:pt x="457493" y="10096"/>
                          <a:pt x="981075" y="0"/>
                        </a:cubicBezTo>
                        <a:close/>
                      </a:path>
                      <a:path w="1962150" h="1962150" stroke="0" extrusionOk="0">
                        <a:moveTo>
                          <a:pt x="981075" y="0"/>
                        </a:moveTo>
                        <a:cubicBezTo>
                          <a:pt x="1576631" y="6670"/>
                          <a:pt x="1974634" y="567650"/>
                          <a:pt x="1962150" y="981075"/>
                        </a:cubicBezTo>
                        <a:cubicBezTo>
                          <a:pt x="1952058" y="1397989"/>
                          <a:pt x="1535921" y="1953692"/>
                          <a:pt x="981075" y="1962150"/>
                        </a:cubicBezTo>
                        <a:cubicBezTo>
                          <a:pt x="481705" y="2006213"/>
                          <a:pt x="-31886" y="1403479"/>
                          <a:pt x="0" y="981075"/>
                        </a:cubicBezTo>
                        <a:cubicBezTo>
                          <a:pt x="-22208" y="448588"/>
                          <a:pt x="497848" y="102740"/>
                          <a:pt x="981075" y="0"/>
                        </a:cubicBezTo>
                        <a:close/>
                      </a:path>
                    </a:pathLst>
                  </a:custGeom>
                  <ask:type>
                    <ask:lineSketchNone/>
                  </ask:type>
                </ask:lineSketchStyleProps>
              </a:ext>
            </a:extLst>
          </a:ln>
          <a:effectLst>
            <a:outerShdw blurRad="50800" dist="38100" dir="2700000" algn="tl" rotWithShape="0">
              <a:prstClr val="black">
                <a:alpha val="40000"/>
              </a:prstClr>
            </a:outerShdw>
          </a:effectLst>
        </p:spPr>
      </p:pic>
      <p:pic>
        <p:nvPicPr>
          <p:cNvPr id="56" name="Picture 55" descr="A person with blonde hair&#10;&#10;Description automatically generated with low confidence">
            <a:extLst>
              <a:ext uri="{FF2B5EF4-FFF2-40B4-BE49-F238E27FC236}">
                <a16:creationId xmlns:a16="http://schemas.microsoft.com/office/drawing/2014/main" id="{5ADEA8C2-A292-6D08-4A09-78E28ACFE843}"/>
              </a:ext>
            </a:extLst>
          </p:cNvPr>
          <p:cNvPicPr>
            <a:picLocks noChangeAspect="1"/>
          </p:cNvPicPr>
          <p:nvPr userDrawn="1"/>
        </p:nvPicPr>
        <p:blipFill>
          <a:blip r:embed="rId4">
            <a:extLst>
              <a:ext uri="{28A0092B-C50C-407E-A947-70E740481C1C}">
                <a14:useLocalDpi xmlns:a14="http://schemas.microsoft.com/office/drawing/2010/main" val="0"/>
              </a:ext>
            </a:extLst>
          </a:blip>
          <a:srcRect l="12301" t="2551" r="12301" b="6144"/>
          <a:stretch>
            <a:fillRect/>
          </a:stretch>
        </p:blipFill>
        <p:spPr>
          <a:xfrm>
            <a:off x="6949051" y="1816420"/>
            <a:ext cx="1388329" cy="1388329"/>
          </a:xfrm>
          <a:custGeom>
            <a:avLst/>
            <a:gdLst>
              <a:gd name="connsiteX0" fmla="*/ 981075 w 1962150"/>
              <a:gd name="connsiteY0" fmla="*/ 0 h 1962150"/>
              <a:gd name="connsiteX1" fmla="*/ 1962150 w 1962150"/>
              <a:gd name="connsiteY1" fmla="*/ 981075 h 1962150"/>
              <a:gd name="connsiteX2" fmla="*/ 981075 w 1962150"/>
              <a:gd name="connsiteY2" fmla="*/ 1962150 h 1962150"/>
              <a:gd name="connsiteX3" fmla="*/ 0 w 1962150"/>
              <a:gd name="connsiteY3" fmla="*/ 981075 h 1962150"/>
              <a:gd name="connsiteX4" fmla="*/ 981075 w 1962150"/>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150" h="1962150">
                <a:moveTo>
                  <a:pt x="981075" y="0"/>
                </a:moveTo>
                <a:cubicBezTo>
                  <a:pt x="1522908" y="0"/>
                  <a:pt x="1962150" y="439242"/>
                  <a:pt x="1962150" y="981075"/>
                </a:cubicBezTo>
                <a:cubicBezTo>
                  <a:pt x="1962150" y="1522908"/>
                  <a:pt x="1522908" y="1962150"/>
                  <a:pt x="981075" y="1962150"/>
                </a:cubicBezTo>
                <a:cubicBezTo>
                  <a:pt x="439242" y="1962150"/>
                  <a:pt x="0" y="1522908"/>
                  <a:pt x="0" y="981075"/>
                </a:cubicBezTo>
                <a:cubicBezTo>
                  <a:pt x="0" y="439242"/>
                  <a:pt x="439242" y="0"/>
                  <a:pt x="981075" y="0"/>
                </a:cubicBezTo>
                <a:close/>
              </a:path>
            </a:pathLst>
          </a:custGeom>
          <a:ln w="38100">
            <a:noFill/>
          </a:ln>
          <a:effectLst>
            <a:outerShdw blurRad="50800" dist="38100" dir="2700000" algn="tl" rotWithShape="0">
              <a:prstClr val="black">
                <a:alpha val="40000"/>
              </a:prstClr>
            </a:outerShdw>
          </a:effectLst>
        </p:spPr>
      </p:pic>
      <p:pic>
        <p:nvPicPr>
          <p:cNvPr id="55" name="Picture 54" descr="A close-up of a person smiling&#10;&#10;Description automatically generated">
            <a:extLst>
              <a:ext uri="{FF2B5EF4-FFF2-40B4-BE49-F238E27FC236}">
                <a16:creationId xmlns:a16="http://schemas.microsoft.com/office/drawing/2014/main" id="{51BC75B2-DE0F-80A9-758E-D9D66A793F2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6348" t="1458" r="18209" b="7237"/>
          <a:stretch/>
        </p:blipFill>
        <p:spPr>
          <a:xfrm>
            <a:off x="7008370" y="3380295"/>
            <a:ext cx="1388329" cy="1388329"/>
          </a:xfrm>
          <a:custGeom>
            <a:avLst/>
            <a:gdLst>
              <a:gd name="connsiteX0" fmla="*/ 981075 w 1962150"/>
              <a:gd name="connsiteY0" fmla="*/ 0 h 1962150"/>
              <a:gd name="connsiteX1" fmla="*/ 1962150 w 1962150"/>
              <a:gd name="connsiteY1" fmla="*/ 981075 h 1962150"/>
              <a:gd name="connsiteX2" fmla="*/ 981075 w 1962150"/>
              <a:gd name="connsiteY2" fmla="*/ 1962150 h 1962150"/>
              <a:gd name="connsiteX3" fmla="*/ 0 w 1962150"/>
              <a:gd name="connsiteY3" fmla="*/ 981075 h 1962150"/>
              <a:gd name="connsiteX4" fmla="*/ 981075 w 1962150"/>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150" h="1962150">
                <a:moveTo>
                  <a:pt x="981075" y="0"/>
                </a:moveTo>
                <a:cubicBezTo>
                  <a:pt x="1522908" y="0"/>
                  <a:pt x="1962150" y="439242"/>
                  <a:pt x="1962150" y="981075"/>
                </a:cubicBezTo>
                <a:cubicBezTo>
                  <a:pt x="1962150" y="1522908"/>
                  <a:pt x="1522908" y="1962150"/>
                  <a:pt x="981075" y="1962150"/>
                </a:cubicBezTo>
                <a:cubicBezTo>
                  <a:pt x="439242" y="1962150"/>
                  <a:pt x="0" y="1522908"/>
                  <a:pt x="0" y="981075"/>
                </a:cubicBezTo>
                <a:cubicBezTo>
                  <a:pt x="0" y="439242"/>
                  <a:pt x="439242" y="0"/>
                  <a:pt x="981075" y="0"/>
                </a:cubicBezTo>
                <a:close/>
              </a:path>
            </a:pathLst>
          </a:custGeom>
          <a:ln w="38100">
            <a:noFill/>
          </a:ln>
          <a:effectLst>
            <a:outerShdw blurRad="50800" dist="38100" dir="2700000" algn="tl" rotWithShape="0">
              <a:prstClr val="black">
                <a:alpha val="40000"/>
              </a:prstClr>
            </a:outerShdw>
          </a:effectLst>
        </p:spPr>
      </p:pic>
      <p:pic>
        <p:nvPicPr>
          <p:cNvPr id="57" name="Picture 56" descr="A person smiling for a picture&#10;&#10;Description automatically generated">
            <a:extLst>
              <a:ext uri="{FF2B5EF4-FFF2-40B4-BE49-F238E27FC236}">
                <a16:creationId xmlns:a16="http://schemas.microsoft.com/office/drawing/2014/main" id="{D7DA5DE4-5050-F9A6-FA09-064A13D3F622}"/>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8026" t="5268" r="13699" b="-1"/>
          <a:stretch/>
        </p:blipFill>
        <p:spPr>
          <a:xfrm>
            <a:off x="1023487" y="3380296"/>
            <a:ext cx="1388329" cy="1388329"/>
          </a:xfrm>
          <a:custGeom>
            <a:avLst/>
            <a:gdLst>
              <a:gd name="connsiteX0" fmla="*/ 981075 w 1962150"/>
              <a:gd name="connsiteY0" fmla="*/ 0 h 1962150"/>
              <a:gd name="connsiteX1" fmla="*/ 1962150 w 1962150"/>
              <a:gd name="connsiteY1" fmla="*/ 981075 h 1962150"/>
              <a:gd name="connsiteX2" fmla="*/ 981075 w 1962150"/>
              <a:gd name="connsiteY2" fmla="*/ 1962150 h 1962150"/>
              <a:gd name="connsiteX3" fmla="*/ 0 w 1962150"/>
              <a:gd name="connsiteY3" fmla="*/ 981075 h 1962150"/>
              <a:gd name="connsiteX4" fmla="*/ 981075 w 1962150"/>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150" h="1962150">
                <a:moveTo>
                  <a:pt x="981075" y="0"/>
                </a:moveTo>
                <a:cubicBezTo>
                  <a:pt x="1522908" y="0"/>
                  <a:pt x="1962150" y="439242"/>
                  <a:pt x="1962150" y="981075"/>
                </a:cubicBezTo>
                <a:cubicBezTo>
                  <a:pt x="1962150" y="1522908"/>
                  <a:pt x="1522908" y="1962150"/>
                  <a:pt x="981075" y="1962150"/>
                </a:cubicBezTo>
                <a:cubicBezTo>
                  <a:pt x="439242" y="1962150"/>
                  <a:pt x="0" y="1522908"/>
                  <a:pt x="0" y="981075"/>
                </a:cubicBezTo>
                <a:cubicBezTo>
                  <a:pt x="0" y="439242"/>
                  <a:pt x="439242" y="0"/>
                  <a:pt x="981075" y="0"/>
                </a:cubicBezTo>
                <a:close/>
              </a:path>
            </a:pathLst>
          </a:custGeom>
          <a:ln w="38100">
            <a:noFill/>
          </a:ln>
          <a:effectLst>
            <a:outerShdw blurRad="50800" dist="38100" dir="2700000" algn="tl" rotWithShape="0">
              <a:prstClr val="black">
                <a:alpha val="40000"/>
              </a:prstClr>
            </a:outerShdw>
          </a:effectLst>
        </p:spPr>
      </p:pic>
      <p:sp>
        <p:nvSpPr>
          <p:cNvPr id="13" name="Content Placeholder 7">
            <a:extLst>
              <a:ext uri="{FF2B5EF4-FFF2-40B4-BE49-F238E27FC236}">
                <a16:creationId xmlns:a16="http://schemas.microsoft.com/office/drawing/2014/main" id="{3150E37D-C586-DA6E-A8A4-61E9968AB563}"/>
              </a:ext>
            </a:extLst>
          </p:cNvPr>
          <p:cNvSpPr txBox="1">
            <a:spLocks/>
          </p:cNvSpPr>
          <p:nvPr userDrawn="1"/>
        </p:nvSpPr>
        <p:spPr>
          <a:xfrm>
            <a:off x="2555333" y="5228577"/>
            <a:ext cx="3808010" cy="880068"/>
          </a:xfrm>
          <a:prstGeom prst="rect">
            <a:avLst/>
          </a:prstGeom>
        </p:spPr>
        <p:txBody>
          <a:bodyPr vert="horz" lIns="91440" tIns="45720" rIns="91440" bIns="45720" rtlCol="0" anchor="ctr">
            <a:noAutofit/>
          </a:bodyPr>
          <a:lstStyle>
            <a:lvl1pPr marL="0" indent="0" algn="l" defTabSz="685800" rtl="0" eaLnBrk="1" latinLnBrk="0" hangingPunct="1">
              <a:lnSpc>
                <a:spcPct val="100000"/>
              </a:lnSpc>
              <a:spcBef>
                <a:spcPts val="600"/>
              </a:spcBef>
              <a:buFont typeface="Arial" panose="020B0604020202020204" pitchFamily="34" charset="0"/>
              <a:buNone/>
              <a:defRPr sz="2000" kern="1200">
                <a:solidFill>
                  <a:srgbClr val="59595B"/>
                </a:solidFill>
                <a:latin typeface="+mn-lt"/>
                <a:ea typeface="+mn-ea"/>
                <a:cs typeface="+mn-cs"/>
              </a:defRPr>
            </a:lvl1pPr>
            <a:lvl2pPr marL="342900" indent="0" algn="l" defTabSz="685800" rtl="0" eaLnBrk="1" latinLnBrk="0" hangingPunct="1">
              <a:lnSpc>
                <a:spcPct val="100000"/>
              </a:lnSpc>
              <a:spcBef>
                <a:spcPts val="600"/>
              </a:spcBef>
              <a:buFont typeface="Arial" panose="020B0604020202020204" pitchFamily="34" charset="0"/>
              <a:buNone/>
              <a:defRPr sz="1600" kern="1200">
                <a:solidFill>
                  <a:srgbClr val="59595B"/>
                </a:solidFill>
                <a:latin typeface="+mn-lt"/>
                <a:ea typeface="+mn-ea"/>
                <a:cs typeface="+mn-cs"/>
              </a:defRPr>
            </a:lvl2pPr>
            <a:lvl3pPr marL="685800" indent="0" algn="l" defTabSz="685800" rtl="0" eaLnBrk="1" latinLnBrk="0" hangingPunct="1">
              <a:lnSpc>
                <a:spcPct val="100000"/>
              </a:lnSpc>
              <a:spcBef>
                <a:spcPts val="600"/>
              </a:spcBef>
              <a:buFont typeface="Arial" panose="020B0604020202020204" pitchFamily="34" charset="0"/>
              <a:buNone/>
              <a:defRPr sz="1200" kern="1200">
                <a:solidFill>
                  <a:srgbClr val="59595B"/>
                </a:solidFill>
                <a:latin typeface="+mn-lt"/>
                <a:ea typeface="+mn-ea"/>
                <a:cs typeface="+mn-cs"/>
              </a:defRPr>
            </a:lvl3pPr>
            <a:lvl4pPr marL="1028700" indent="0" algn="l" defTabSz="685800" rtl="0" eaLnBrk="1" latinLnBrk="0" hangingPunct="1">
              <a:lnSpc>
                <a:spcPct val="100000"/>
              </a:lnSpc>
              <a:spcBef>
                <a:spcPts val="600"/>
              </a:spcBef>
              <a:buFont typeface="Arial" panose="020B0604020202020204" pitchFamily="34" charset="0"/>
              <a:buNone/>
              <a:defRPr sz="1100" kern="1200">
                <a:solidFill>
                  <a:srgbClr val="59595B"/>
                </a:solidFill>
                <a:latin typeface="+mn-lt"/>
                <a:ea typeface="+mn-ea"/>
                <a:cs typeface="+mn-cs"/>
              </a:defRPr>
            </a:lvl4pPr>
            <a:lvl5pPr marL="1280160" indent="-182880" algn="l" defTabSz="685800" rtl="0" eaLnBrk="1" latinLnBrk="0" hangingPunct="1">
              <a:lnSpc>
                <a:spcPct val="100000"/>
              </a:lnSpc>
              <a:spcBef>
                <a:spcPts val="600"/>
              </a:spcBef>
              <a:buFont typeface="Arial" panose="020B0604020202020204" pitchFamily="34" charset="0"/>
              <a:buChar char="•"/>
              <a:defRPr sz="1400" kern="1200">
                <a:solidFill>
                  <a:srgbClr val="59595B"/>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3779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46" b="1" i="0" u="none" strike="noStrike" kern="1200" cap="none" spc="0" normalizeH="0" baseline="0" noProof="0" dirty="0">
                <a:ln>
                  <a:noFill/>
                </a:ln>
                <a:solidFill>
                  <a:schemeClr val="accent5">
                    <a:lumMod val="50000"/>
                  </a:schemeClr>
                </a:solidFill>
                <a:effectLst/>
                <a:uLnTx/>
                <a:uFillTx/>
                <a:latin typeface="Cabin SemiBold"/>
                <a:ea typeface="+mn-ea"/>
                <a:cs typeface="+mn-cs"/>
              </a:rPr>
              <a:t>Ann Loges</a:t>
            </a:r>
          </a:p>
          <a:p>
            <a:pPr marL="0" marR="0" lvl="0" indent="0" algn="l" defTabSz="63779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5">
                    <a:lumMod val="50000"/>
                  </a:schemeClr>
                </a:solidFill>
                <a:effectLst/>
                <a:uLnTx/>
                <a:uFillTx/>
                <a:latin typeface="Calibri"/>
                <a:ea typeface="+mn-ea"/>
                <a:cs typeface="+mn-cs"/>
              </a:rPr>
              <a:t>Senior Quality Improvement Facilitator</a:t>
            </a:r>
          </a:p>
        </p:txBody>
      </p:sp>
      <p:sp>
        <p:nvSpPr>
          <p:cNvPr id="14" name="Content Placeholder 7">
            <a:extLst>
              <a:ext uri="{FF2B5EF4-FFF2-40B4-BE49-F238E27FC236}">
                <a16:creationId xmlns:a16="http://schemas.microsoft.com/office/drawing/2014/main" id="{E4896DD9-5742-9797-6D71-B1BB5533B770}"/>
              </a:ext>
            </a:extLst>
          </p:cNvPr>
          <p:cNvSpPr txBox="1">
            <a:spLocks/>
          </p:cNvSpPr>
          <p:nvPr userDrawn="1"/>
        </p:nvSpPr>
        <p:spPr>
          <a:xfrm>
            <a:off x="8599664" y="2162770"/>
            <a:ext cx="3397930" cy="655490"/>
          </a:xfrm>
          <a:prstGeom prst="rect">
            <a:avLst/>
          </a:prstGeom>
        </p:spPr>
        <p:txBody>
          <a:bodyPr vert="horz" lIns="91440" tIns="45720" rIns="91440" bIns="45720" rtlCol="0" anchor="ctr">
            <a:noAutofit/>
          </a:bodyPr>
          <a:lstStyle>
            <a:lvl1pPr marL="0" indent="0" algn="l" defTabSz="685800" rtl="0" eaLnBrk="1" latinLnBrk="0" hangingPunct="1">
              <a:lnSpc>
                <a:spcPct val="100000"/>
              </a:lnSpc>
              <a:spcBef>
                <a:spcPts val="600"/>
              </a:spcBef>
              <a:buFont typeface="Arial" panose="020B0604020202020204" pitchFamily="34" charset="0"/>
              <a:buNone/>
              <a:defRPr sz="2000" kern="1200">
                <a:solidFill>
                  <a:srgbClr val="59595B"/>
                </a:solidFill>
                <a:latin typeface="+mn-lt"/>
                <a:ea typeface="+mn-ea"/>
                <a:cs typeface="+mn-cs"/>
              </a:defRPr>
            </a:lvl1pPr>
            <a:lvl2pPr marL="342900" indent="0" algn="l" defTabSz="685800" rtl="0" eaLnBrk="1" latinLnBrk="0" hangingPunct="1">
              <a:lnSpc>
                <a:spcPct val="100000"/>
              </a:lnSpc>
              <a:spcBef>
                <a:spcPts val="600"/>
              </a:spcBef>
              <a:buFont typeface="Arial" panose="020B0604020202020204" pitchFamily="34" charset="0"/>
              <a:buNone/>
              <a:defRPr sz="1600" kern="1200">
                <a:solidFill>
                  <a:srgbClr val="59595B"/>
                </a:solidFill>
                <a:latin typeface="+mn-lt"/>
                <a:ea typeface="+mn-ea"/>
                <a:cs typeface="+mn-cs"/>
              </a:defRPr>
            </a:lvl2pPr>
            <a:lvl3pPr marL="685800" indent="0" algn="l" defTabSz="685800" rtl="0" eaLnBrk="1" latinLnBrk="0" hangingPunct="1">
              <a:lnSpc>
                <a:spcPct val="100000"/>
              </a:lnSpc>
              <a:spcBef>
                <a:spcPts val="600"/>
              </a:spcBef>
              <a:buFont typeface="Arial" panose="020B0604020202020204" pitchFamily="34" charset="0"/>
              <a:buNone/>
              <a:defRPr sz="1200" kern="1200">
                <a:solidFill>
                  <a:srgbClr val="59595B"/>
                </a:solidFill>
                <a:latin typeface="+mn-lt"/>
                <a:ea typeface="+mn-ea"/>
                <a:cs typeface="+mn-cs"/>
              </a:defRPr>
            </a:lvl3pPr>
            <a:lvl4pPr marL="1028700" indent="0" algn="l" defTabSz="685800" rtl="0" eaLnBrk="1" latinLnBrk="0" hangingPunct="1">
              <a:lnSpc>
                <a:spcPct val="100000"/>
              </a:lnSpc>
              <a:spcBef>
                <a:spcPts val="600"/>
              </a:spcBef>
              <a:buFont typeface="Arial" panose="020B0604020202020204" pitchFamily="34" charset="0"/>
              <a:buNone/>
              <a:defRPr sz="1100" kern="1200">
                <a:solidFill>
                  <a:srgbClr val="59595B"/>
                </a:solidFill>
                <a:latin typeface="+mn-lt"/>
                <a:ea typeface="+mn-ea"/>
                <a:cs typeface="+mn-cs"/>
              </a:defRPr>
            </a:lvl4pPr>
            <a:lvl5pPr marL="1280160" indent="-182880" algn="l" defTabSz="685800" rtl="0" eaLnBrk="1" latinLnBrk="0" hangingPunct="1">
              <a:lnSpc>
                <a:spcPct val="100000"/>
              </a:lnSpc>
              <a:spcBef>
                <a:spcPts val="600"/>
              </a:spcBef>
              <a:buFont typeface="Arial" panose="020B0604020202020204" pitchFamily="34" charset="0"/>
              <a:buChar char="•"/>
              <a:defRPr sz="1400" kern="1200">
                <a:solidFill>
                  <a:srgbClr val="59595B"/>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3779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46" b="1" i="0" u="none" strike="noStrike" kern="1200" cap="none" spc="0" normalizeH="0" baseline="0" noProof="0" dirty="0">
                <a:ln>
                  <a:noFill/>
                </a:ln>
                <a:solidFill>
                  <a:schemeClr val="accent5">
                    <a:lumMod val="50000"/>
                  </a:schemeClr>
                </a:solidFill>
                <a:effectLst/>
                <a:uLnTx/>
                <a:uFillTx/>
                <a:latin typeface="Cabin SemiBold"/>
                <a:ea typeface="+mn-ea"/>
                <a:cs typeface="+mn-cs"/>
              </a:rPr>
              <a:t>Meg Nugent</a:t>
            </a:r>
          </a:p>
          <a:p>
            <a:pPr marL="0" marR="0" lvl="0" indent="0" algn="l" defTabSz="63779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5">
                    <a:lumMod val="50000"/>
                  </a:schemeClr>
                </a:solidFill>
                <a:effectLst/>
                <a:uLnTx/>
                <a:uFillTx/>
                <a:latin typeface="Calibri"/>
                <a:ea typeface="+mn-ea"/>
                <a:cs typeface="+mn-cs"/>
              </a:rPr>
              <a:t>Program Manager</a:t>
            </a:r>
          </a:p>
        </p:txBody>
      </p:sp>
      <p:sp>
        <p:nvSpPr>
          <p:cNvPr id="15" name="Content Placeholder 7">
            <a:extLst>
              <a:ext uri="{FF2B5EF4-FFF2-40B4-BE49-F238E27FC236}">
                <a16:creationId xmlns:a16="http://schemas.microsoft.com/office/drawing/2014/main" id="{4915A0F1-4FD2-21FA-9677-AFB4F8349203}"/>
              </a:ext>
            </a:extLst>
          </p:cNvPr>
          <p:cNvSpPr txBox="1">
            <a:spLocks/>
          </p:cNvSpPr>
          <p:nvPr userDrawn="1"/>
        </p:nvSpPr>
        <p:spPr>
          <a:xfrm>
            <a:off x="8599664" y="3821190"/>
            <a:ext cx="3397930" cy="655490"/>
          </a:xfrm>
          <a:prstGeom prst="rect">
            <a:avLst/>
          </a:prstGeom>
        </p:spPr>
        <p:txBody>
          <a:bodyPr vert="horz" lIns="91440" tIns="45720" rIns="91440" bIns="45720" rtlCol="0" anchor="ctr">
            <a:noAutofit/>
          </a:bodyPr>
          <a:lstStyle>
            <a:lvl1pPr marL="0" indent="0" algn="l" defTabSz="685800" rtl="0" eaLnBrk="1" latinLnBrk="0" hangingPunct="1">
              <a:lnSpc>
                <a:spcPct val="100000"/>
              </a:lnSpc>
              <a:spcBef>
                <a:spcPts val="600"/>
              </a:spcBef>
              <a:buFont typeface="Arial" panose="020B0604020202020204" pitchFamily="34" charset="0"/>
              <a:buNone/>
              <a:defRPr sz="2000" kern="1200">
                <a:solidFill>
                  <a:srgbClr val="59595B"/>
                </a:solidFill>
                <a:latin typeface="+mn-lt"/>
                <a:ea typeface="+mn-ea"/>
                <a:cs typeface="+mn-cs"/>
              </a:defRPr>
            </a:lvl1pPr>
            <a:lvl2pPr marL="342900" indent="0" algn="l" defTabSz="685800" rtl="0" eaLnBrk="1" latinLnBrk="0" hangingPunct="1">
              <a:lnSpc>
                <a:spcPct val="100000"/>
              </a:lnSpc>
              <a:spcBef>
                <a:spcPts val="600"/>
              </a:spcBef>
              <a:buFont typeface="Arial" panose="020B0604020202020204" pitchFamily="34" charset="0"/>
              <a:buNone/>
              <a:defRPr sz="1600" kern="1200">
                <a:solidFill>
                  <a:srgbClr val="59595B"/>
                </a:solidFill>
                <a:latin typeface="+mn-lt"/>
                <a:ea typeface="+mn-ea"/>
                <a:cs typeface="+mn-cs"/>
              </a:defRPr>
            </a:lvl2pPr>
            <a:lvl3pPr marL="685800" indent="0" algn="l" defTabSz="685800" rtl="0" eaLnBrk="1" latinLnBrk="0" hangingPunct="1">
              <a:lnSpc>
                <a:spcPct val="100000"/>
              </a:lnSpc>
              <a:spcBef>
                <a:spcPts val="600"/>
              </a:spcBef>
              <a:buFont typeface="Arial" panose="020B0604020202020204" pitchFamily="34" charset="0"/>
              <a:buNone/>
              <a:defRPr sz="1200" kern="1200">
                <a:solidFill>
                  <a:srgbClr val="59595B"/>
                </a:solidFill>
                <a:latin typeface="+mn-lt"/>
                <a:ea typeface="+mn-ea"/>
                <a:cs typeface="+mn-cs"/>
              </a:defRPr>
            </a:lvl3pPr>
            <a:lvl4pPr marL="1028700" indent="0" algn="l" defTabSz="685800" rtl="0" eaLnBrk="1" latinLnBrk="0" hangingPunct="1">
              <a:lnSpc>
                <a:spcPct val="100000"/>
              </a:lnSpc>
              <a:spcBef>
                <a:spcPts val="600"/>
              </a:spcBef>
              <a:buFont typeface="Arial" panose="020B0604020202020204" pitchFamily="34" charset="0"/>
              <a:buNone/>
              <a:defRPr sz="1100" kern="1200">
                <a:solidFill>
                  <a:srgbClr val="59595B"/>
                </a:solidFill>
                <a:latin typeface="+mn-lt"/>
                <a:ea typeface="+mn-ea"/>
                <a:cs typeface="+mn-cs"/>
              </a:defRPr>
            </a:lvl4pPr>
            <a:lvl5pPr marL="1280160" indent="-182880" algn="l" defTabSz="685800" rtl="0" eaLnBrk="1" latinLnBrk="0" hangingPunct="1">
              <a:lnSpc>
                <a:spcPct val="100000"/>
              </a:lnSpc>
              <a:spcBef>
                <a:spcPts val="600"/>
              </a:spcBef>
              <a:buFont typeface="Arial" panose="020B0604020202020204" pitchFamily="34" charset="0"/>
              <a:buChar char="•"/>
              <a:defRPr sz="1400" kern="1200">
                <a:solidFill>
                  <a:srgbClr val="59595B"/>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3779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46" b="1" i="0" u="none" strike="noStrike" kern="1200" cap="none" spc="0" normalizeH="0" baseline="0" noProof="0" dirty="0">
                <a:ln>
                  <a:noFill/>
                </a:ln>
                <a:solidFill>
                  <a:schemeClr val="accent5">
                    <a:lumMod val="50000"/>
                  </a:schemeClr>
                </a:solidFill>
                <a:effectLst/>
                <a:uLnTx/>
                <a:uFillTx/>
                <a:latin typeface="Cabin SemiBold"/>
                <a:ea typeface="+mn-ea"/>
                <a:cs typeface="+mn-cs"/>
              </a:rPr>
              <a:t>Susan Buchanan</a:t>
            </a:r>
          </a:p>
          <a:p>
            <a:pPr marL="0" marR="0" lvl="0" indent="0" algn="l" defTabSz="63779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5">
                    <a:lumMod val="50000"/>
                  </a:schemeClr>
                </a:solidFill>
                <a:effectLst/>
                <a:uLnTx/>
                <a:uFillTx/>
                <a:latin typeface="Calibri"/>
                <a:ea typeface="+mn-ea"/>
                <a:cs typeface="+mn-cs"/>
              </a:rPr>
              <a:t>Senior Director</a:t>
            </a:r>
          </a:p>
        </p:txBody>
      </p:sp>
      <p:sp>
        <p:nvSpPr>
          <p:cNvPr id="16" name="TextBox 15">
            <a:extLst>
              <a:ext uri="{FF2B5EF4-FFF2-40B4-BE49-F238E27FC236}">
                <a16:creationId xmlns:a16="http://schemas.microsoft.com/office/drawing/2014/main" id="{C8F2934E-F6BD-C1A0-AC64-036B78B01C76}"/>
              </a:ext>
            </a:extLst>
          </p:cNvPr>
          <p:cNvSpPr txBox="1"/>
          <p:nvPr userDrawn="1"/>
        </p:nvSpPr>
        <p:spPr>
          <a:xfrm>
            <a:off x="395785" y="626411"/>
            <a:ext cx="8424829" cy="769441"/>
          </a:xfrm>
          <a:prstGeom prst="rect">
            <a:avLst/>
          </a:prstGeom>
          <a:noFill/>
        </p:spPr>
        <p:txBody>
          <a:bodyPr wrap="square" rtlCol="0">
            <a:spAutoFit/>
          </a:bodyPr>
          <a:lstStyle/>
          <a:p>
            <a:r>
              <a:rPr lang="en-US" sz="4400" dirty="0">
                <a:solidFill>
                  <a:schemeClr val="accent5">
                    <a:lumMod val="50000"/>
                  </a:schemeClr>
                </a:solidFill>
                <a:latin typeface="+mj-lt"/>
              </a:rPr>
              <a:t>The RQITA Team</a:t>
            </a:r>
          </a:p>
        </p:txBody>
      </p:sp>
      <p:pic>
        <p:nvPicPr>
          <p:cNvPr id="50" name="Picture 49" descr="A person with blonde hair smiling&#10;&#10;Description automatically generated">
            <a:extLst>
              <a:ext uri="{FF2B5EF4-FFF2-40B4-BE49-F238E27FC236}">
                <a16:creationId xmlns:a16="http://schemas.microsoft.com/office/drawing/2014/main" id="{DEAB09A2-4732-86F4-48F4-7491826294C0}"/>
              </a:ext>
            </a:extLst>
          </p:cNvPr>
          <p:cNvPicPr>
            <a:picLocks noChangeAspect="1"/>
          </p:cNvPicPr>
          <p:nvPr userDrawn="1"/>
        </p:nvPicPr>
        <p:blipFill>
          <a:blip r:embed="rId8">
            <a:extLst>
              <a:ext uri="{28A0092B-C50C-407E-A947-70E740481C1C}">
                <a14:useLocalDpi xmlns:a14="http://schemas.microsoft.com/office/drawing/2010/main" val="0"/>
              </a:ext>
            </a:extLst>
          </a:blip>
          <a:srcRect l="12244" t="4306" r="12244" b="4306"/>
          <a:stretch>
            <a:fillRect/>
          </a:stretch>
        </p:blipFill>
        <p:spPr>
          <a:xfrm>
            <a:off x="1020302" y="1816420"/>
            <a:ext cx="1388329" cy="1388329"/>
          </a:xfrm>
          <a:custGeom>
            <a:avLst/>
            <a:gdLst>
              <a:gd name="connsiteX0" fmla="*/ 981075 w 1962150"/>
              <a:gd name="connsiteY0" fmla="*/ 0 h 1962150"/>
              <a:gd name="connsiteX1" fmla="*/ 1962150 w 1962150"/>
              <a:gd name="connsiteY1" fmla="*/ 981075 h 1962150"/>
              <a:gd name="connsiteX2" fmla="*/ 981075 w 1962150"/>
              <a:gd name="connsiteY2" fmla="*/ 1962150 h 1962150"/>
              <a:gd name="connsiteX3" fmla="*/ 0 w 1962150"/>
              <a:gd name="connsiteY3" fmla="*/ 981075 h 1962150"/>
              <a:gd name="connsiteX4" fmla="*/ 981075 w 1962150"/>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150" h="1962150">
                <a:moveTo>
                  <a:pt x="981075" y="0"/>
                </a:moveTo>
                <a:cubicBezTo>
                  <a:pt x="1522908" y="0"/>
                  <a:pt x="1962150" y="439242"/>
                  <a:pt x="1962150" y="981075"/>
                </a:cubicBezTo>
                <a:cubicBezTo>
                  <a:pt x="1962150" y="1522908"/>
                  <a:pt x="1522908" y="1962150"/>
                  <a:pt x="981075" y="1962150"/>
                </a:cubicBezTo>
                <a:cubicBezTo>
                  <a:pt x="439242" y="1962150"/>
                  <a:pt x="0" y="1522908"/>
                  <a:pt x="0" y="981075"/>
                </a:cubicBezTo>
                <a:cubicBezTo>
                  <a:pt x="0" y="439242"/>
                  <a:pt x="439242" y="0"/>
                  <a:pt x="981075" y="0"/>
                </a:cubicBezTo>
                <a:close/>
              </a:path>
            </a:pathLst>
          </a:custGeom>
          <a:ln w="38100">
            <a:noFill/>
          </a:ln>
          <a:effectLst>
            <a:outerShdw blurRad="50800" dist="38100" dir="2700000" algn="tl" rotWithShape="0">
              <a:prstClr val="black">
                <a:alpha val="40000"/>
              </a:prstClr>
            </a:outerShdw>
          </a:effectLst>
        </p:spPr>
      </p:pic>
      <p:grpSp>
        <p:nvGrpSpPr>
          <p:cNvPr id="78" name="Group 77">
            <a:extLst>
              <a:ext uri="{FF2B5EF4-FFF2-40B4-BE49-F238E27FC236}">
                <a16:creationId xmlns:a16="http://schemas.microsoft.com/office/drawing/2014/main" id="{945D8358-8224-B186-AD2D-D1B4A6033102}"/>
              </a:ext>
            </a:extLst>
          </p:cNvPr>
          <p:cNvGrpSpPr/>
          <p:nvPr userDrawn="1"/>
        </p:nvGrpSpPr>
        <p:grpSpPr>
          <a:xfrm>
            <a:off x="9497428" y="531077"/>
            <a:ext cx="2370848" cy="939580"/>
            <a:chOff x="2360477" y="-1811074"/>
            <a:chExt cx="8097974" cy="3209273"/>
          </a:xfrm>
        </p:grpSpPr>
        <p:pic>
          <p:nvPicPr>
            <p:cNvPr id="79" name="Graphic 78">
              <a:extLst>
                <a:ext uri="{FF2B5EF4-FFF2-40B4-BE49-F238E27FC236}">
                  <a16:creationId xmlns:a16="http://schemas.microsoft.com/office/drawing/2014/main" id="{58CF8FD2-E90F-6423-C7EC-354E83046E1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360477" y="-1637043"/>
              <a:ext cx="8097974" cy="2919037"/>
            </a:xfrm>
            <a:prstGeom prst="rect">
              <a:avLst/>
            </a:prstGeom>
          </p:spPr>
        </p:pic>
        <p:pic>
          <p:nvPicPr>
            <p:cNvPr id="80" name="Picture 79" descr="A logo with green letters&#10;&#10;Description automatically generated">
              <a:extLst>
                <a:ext uri="{FF2B5EF4-FFF2-40B4-BE49-F238E27FC236}">
                  <a16:creationId xmlns:a16="http://schemas.microsoft.com/office/drawing/2014/main" id="{5B1A7969-3CE9-8F44-6F5C-05AFAEA008B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Tree>
    <p:extLst>
      <p:ext uri="{BB962C8B-B14F-4D97-AF65-F5344CB8AC3E}">
        <p14:creationId xmlns:p14="http://schemas.microsoft.com/office/powerpoint/2010/main" val="425109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and Two Columns">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B72998-6A5A-795F-2F4B-171257CB9B14}"/>
              </a:ext>
            </a:extLst>
          </p:cNvPr>
          <p:cNvSpPr>
            <a:spLocks noGrp="1"/>
          </p:cNvSpPr>
          <p:nvPr>
            <p:ph type="title" hasCustomPrompt="1"/>
          </p:nvPr>
        </p:nvSpPr>
        <p:spPr>
          <a:xfrm>
            <a:off x="395785" y="365125"/>
            <a:ext cx="8937792" cy="1325563"/>
          </a:xfrm>
        </p:spPr>
        <p:txBody>
          <a:bodyPr/>
          <a:lstStyle>
            <a:lvl1pPr>
              <a:defRPr>
                <a:solidFill>
                  <a:schemeClr val="accent5">
                    <a:lumMod val="50000"/>
                  </a:schemeClr>
                </a:solidFill>
                <a:latin typeface="+mj-lt"/>
              </a:defRPr>
            </a:lvl1pPr>
          </a:lstStyle>
          <a:p>
            <a:r>
              <a:rPr lang="en-US" dirty="0"/>
              <a:t>Slide Title</a:t>
            </a:r>
          </a:p>
        </p:txBody>
      </p:sp>
      <p:sp>
        <p:nvSpPr>
          <p:cNvPr id="3" name="Content Placeholder 2">
            <a:extLst>
              <a:ext uri="{FF2B5EF4-FFF2-40B4-BE49-F238E27FC236}">
                <a16:creationId xmlns:a16="http://schemas.microsoft.com/office/drawing/2014/main" id="{44BB3007-C075-DE81-B14E-A1766D96268D}"/>
              </a:ext>
            </a:extLst>
          </p:cNvPr>
          <p:cNvSpPr>
            <a:spLocks noGrp="1"/>
          </p:cNvSpPr>
          <p:nvPr>
            <p:ph idx="1"/>
          </p:nvPr>
        </p:nvSpPr>
        <p:spPr>
          <a:xfrm>
            <a:off x="395784" y="2790615"/>
            <a:ext cx="5456829" cy="3562588"/>
          </a:xfrm>
        </p:spPr>
        <p:txBody>
          <a:bodyPr>
            <a:normAutofit/>
          </a:bodyPr>
          <a:lstStyle>
            <a:lvl1pPr>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4" name="Content Placeholder 2">
            <a:extLst>
              <a:ext uri="{FF2B5EF4-FFF2-40B4-BE49-F238E27FC236}">
                <a16:creationId xmlns:a16="http://schemas.microsoft.com/office/drawing/2014/main" id="{10CA9718-5560-C7C6-906A-AFC0368D8A4F}"/>
              </a:ext>
            </a:extLst>
          </p:cNvPr>
          <p:cNvSpPr>
            <a:spLocks noGrp="1"/>
          </p:cNvSpPr>
          <p:nvPr>
            <p:ph idx="10"/>
          </p:nvPr>
        </p:nvSpPr>
        <p:spPr>
          <a:xfrm>
            <a:off x="6339384" y="2784143"/>
            <a:ext cx="5456829" cy="3569060"/>
          </a:xfrm>
        </p:spPr>
        <p:txBody>
          <a:bodyPr>
            <a:normAutofit/>
          </a:bodyPr>
          <a:lstStyle>
            <a:lvl1pPr>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834B76D6-1566-E395-508F-182D0752FC40}"/>
              </a:ext>
            </a:extLst>
          </p:cNvPr>
          <p:cNvSpPr>
            <a:spLocks noGrp="1"/>
          </p:cNvSpPr>
          <p:nvPr>
            <p:ph idx="11" hasCustomPrompt="1"/>
          </p:nvPr>
        </p:nvSpPr>
        <p:spPr>
          <a:xfrm>
            <a:off x="395783" y="1909901"/>
            <a:ext cx="5456829" cy="765060"/>
          </a:xfrm>
          <a:prstGeom prst="round2SameRect">
            <a:avLst/>
          </a:prstGeom>
          <a:solidFill>
            <a:schemeClr val="tx2"/>
          </a:solidFill>
        </p:spPr>
        <p:txBody>
          <a:bodyPr anchor="ctr">
            <a:normAutofit/>
          </a:bodyPr>
          <a:lstStyle>
            <a:lvl1pPr marL="0" indent="0">
              <a:buNone/>
              <a:defRPr sz="3200">
                <a:solidFill>
                  <a:schemeClr val="bg1"/>
                </a:solidFill>
              </a:defRPr>
            </a:lvl1pPr>
            <a:lvl2pPr marL="457200" indent="0">
              <a:buNone/>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stStyle>
          <a:p>
            <a:pPr lvl="0"/>
            <a:r>
              <a:rPr lang="en-US" dirty="0"/>
              <a:t>Subtitle</a:t>
            </a:r>
          </a:p>
        </p:txBody>
      </p:sp>
      <p:sp>
        <p:nvSpPr>
          <p:cNvPr id="14" name="Content Placeholder 2">
            <a:extLst>
              <a:ext uri="{FF2B5EF4-FFF2-40B4-BE49-F238E27FC236}">
                <a16:creationId xmlns:a16="http://schemas.microsoft.com/office/drawing/2014/main" id="{B0D77231-79EA-7B09-A5B3-7FB7EAFF49EC}"/>
              </a:ext>
            </a:extLst>
          </p:cNvPr>
          <p:cNvSpPr>
            <a:spLocks noGrp="1"/>
          </p:cNvSpPr>
          <p:nvPr>
            <p:ph idx="12" hasCustomPrompt="1"/>
          </p:nvPr>
        </p:nvSpPr>
        <p:spPr>
          <a:xfrm>
            <a:off x="6309749" y="1888309"/>
            <a:ext cx="5456829" cy="765060"/>
          </a:xfrm>
          <a:prstGeom prst="round2SameRect">
            <a:avLst/>
          </a:prstGeom>
          <a:solidFill>
            <a:schemeClr val="accent6"/>
          </a:solidFill>
        </p:spPr>
        <p:txBody>
          <a:bodyPr anchor="ctr">
            <a:normAutofit/>
          </a:bodyPr>
          <a:lstStyle>
            <a:lvl1pPr marL="0" indent="0">
              <a:buNone/>
              <a:defRPr sz="3200">
                <a:solidFill>
                  <a:schemeClr val="bg1"/>
                </a:solidFill>
              </a:defRPr>
            </a:lvl1pPr>
            <a:lvl2pPr marL="457200" indent="0">
              <a:buNone/>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stStyle>
          <a:p>
            <a:pPr lvl="0"/>
            <a:r>
              <a:rPr lang="en-US" dirty="0"/>
              <a:t>Subtitle</a:t>
            </a:r>
          </a:p>
        </p:txBody>
      </p:sp>
    </p:spTree>
    <p:extLst>
      <p:ext uri="{BB962C8B-B14F-4D97-AF65-F5344CB8AC3E}">
        <p14:creationId xmlns:p14="http://schemas.microsoft.com/office/powerpoint/2010/main" val="275703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and Photo">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B72998-6A5A-795F-2F4B-171257CB9B14}"/>
              </a:ext>
            </a:extLst>
          </p:cNvPr>
          <p:cNvSpPr>
            <a:spLocks noGrp="1"/>
          </p:cNvSpPr>
          <p:nvPr>
            <p:ph type="title" hasCustomPrompt="1"/>
          </p:nvPr>
        </p:nvSpPr>
        <p:spPr>
          <a:xfrm>
            <a:off x="395785" y="365125"/>
            <a:ext cx="8937792" cy="1325563"/>
          </a:xfrm>
        </p:spPr>
        <p:txBody>
          <a:bodyPr/>
          <a:lstStyle>
            <a:lvl1pPr>
              <a:defRPr>
                <a:solidFill>
                  <a:schemeClr val="accent5">
                    <a:lumMod val="50000"/>
                  </a:schemeClr>
                </a:solidFill>
                <a:latin typeface="+mj-lt"/>
              </a:defRPr>
            </a:lvl1pPr>
          </a:lstStyle>
          <a:p>
            <a:r>
              <a:rPr lang="en-US" dirty="0"/>
              <a:t>Slide Title</a:t>
            </a:r>
          </a:p>
        </p:txBody>
      </p:sp>
      <p:sp>
        <p:nvSpPr>
          <p:cNvPr id="3" name="Content Placeholder 2">
            <a:extLst>
              <a:ext uri="{FF2B5EF4-FFF2-40B4-BE49-F238E27FC236}">
                <a16:creationId xmlns:a16="http://schemas.microsoft.com/office/drawing/2014/main" id="{44BB3007-C075-DE81-B14E-A1766D96268D}"/>
              </a:ext>
            </a:extLst>
          </p:cNvPr>
          <p:cNvSpPr>
            <a:spLocks noGrp="1"/>
          </p:cNvSpPr>
          <p:nvPr>
            <p:ph idx="1"/>
          </p:nvPr>
        </p:nvSpPr>
        <p:spPr>
          <a:xfrm>
            <a:off x="395786" y="2071170"/>
            <a:ext cx="4462818" cy="4320127"/>
          </a:xfrm>
        </p:spPr>
        <p:txBody>
          <a:bodyPr>
            <a:normAutofit/>
          </a:bodyPr>
          <a:lstStyle>
            <a:lvl1pPr>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4" name="Content Placeholder 2">
            <a:extLst>
              <a:ext uri="{FF2B5EF4-FFF2-40B4-BE49-F238E27FC236}">
                <a16:creationId xmlns:a16="http://schemas.microsoft.com/office/drawing/2014/main" id="{4C6E1899-3A5E-D200-2A6B-D72BE0BBF388}"/>
              </a:ext>
            </a:extLst>
          </p:cNvPr>
          <p:cNvSpPr>
            <a:spLocks noGrp="1"/>
          </p:cNvSpPr>
          <p:nvPr>
            <p:ph idx="10" hasCustomPrompt="1"/>
          </p:nvPr>
        </p:nvSpPr>
        <p:spPr>
          <a:xfrm>
            <a:off x="5016280" y="2071169"/>
            <a:ext cx="6851995" cy="4320127"/>
          </a:xfrm>
          <a:solidFill>
            <a:schemeClr val="bg1"/>
          </a:solidFill>
          <a:effectLst>
            <a:outerShdw blurRad="50800" dist="38100" dir="2700000" algn="tl" rotWithShape="0">
              <a:prstClr val="black">
                <a:alpha val="40000"/>
              </a:prstClr>
            </a:outerShdw>
          </a:effectLst>
        </p:spPr>
        <p:txBody>
          <a:bodyPr>
            <a:normAutofit/>
          </a:bodyPr>
          <a:lstStyle>
            <a:lvl1pPr marL="0" indent="0">
              <a:buNone/>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stStyle>
          <a:p>
            <a:pPr lvl="0"/>
            <a:r>
              <a:rPr lang="en-US" dirty="0"/>
              <a:t>Click to insert photo</a:t>
            </a:r>
          </a:p>
        </p:txBody>
      </p:sp>
    </p:spTree>
    <p:extLst>
      <p:ext uri="{BB962C8B-B14F-4D97-AF65-F5344CB8AC3E}">
        <p14:creationId xmlns:p14="http://schemas.microsoft.com/office/powerpoint/2010/main" val="421419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r="60106"/>
          <a:stretch/>
        </p:blipFill>
        <p:spPr>
          <a:xfrm>
            <a:off x="-5277" y="1909901"/>
            <a:ext cx="4863881"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sp>
        <p:nvSpPr>
          <p:cNvPr id="4" name="Content Placeholder 2">
            <a:extLst>
              <a:ext uri="{FF2B5EF4-FFF2-40B4-BE49-F238E27FC236}">
                <a16:creationId xmlns:a16="http://schemas.microsoft.com/office/drawing/2014/main" id="{4C6E1899-3A5E-D200-2A6B-D72BE0BBF388}"/>
              </a:ext>
            </a:extLst>
          </p:cNvPr>
          <p:cNvSpPr>
            <a:spLocks noGrp="1"/>
          </p:cNvSpPr>
          <p:nvPr>
            <p:ph idx="10" hasCustomPrompt="1"/>
          </p:nvPr>
        </p:nvSpPr>
        <p:spPr>
          <a:xfrm>
            <a:off x="5016280" y="0"/>
            <a:ext cx="7170443" cy="6857999"/>
          </a:xfrm>
          <a:solidFill>
            <a:schemeClr val="tx2"/>
          </a:solidFill>
          <a:effectLst/>
        </p:spPr>
        <p:txBody>
          <a:bodyPr anchor="ctr">
            <a:normAutofit/>
          </a:bodyPr>
          <a:lstStyle>
            <a:lvl1pPr marL="0" indent="0" algn="ctr">
              <a:buNone/>
              <a:defRPr sz="3200">
                <a:solidFill>
                  <a:schemeClr val="bg1"/>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stStyle>
          <a:p>
            <a:pPr lvl="0"/>
            <a:r>
              <a:rPr lang="en-US" dirty="0"/>
              <a:t>Click to insert photo type to text</a:t>
            </a:r>
          </a:p>
        </p:txBody>
      </p:sp>
      <p:sp>
        <p:nvSpPr>
          <p:cNvPr id="17" name="Text Placeholder 16">
            <a:extLst>
              <a:ext uri="{FF2B5EF4-FFF2-40B4-BE49-F238E27FC236}">
                <a16:creationId xmlns:a16="http://schemas.microsoft.com/office/drawing/2014/main" id="{AEB73178-AE37-2D08-DCD3-5497BF7512D5}"/>
              </a:ext>
            </a:extLst>
          </p:cNvPr>
          <p:cNvSpPr>
            <a:spLocks noGrp="1"/>
          </p:cNvSpPr>
          <p:nvPr>
            <p:ph type="body" sz="quarter" idx="11" hasCustomPrompt="1"/>
          </p:nvPr>
        </p:nvSpPr>
        <p:spPr>
          <a:xfrm>
            <a:off x="330884" y="145096"/>
            <a:ext cx="4506913" cy="6279516"/>
          </a:xfrm>
        </p:spPr>
        <p:txBody>
          <a:bodyPr anchor="ctr"/>
          <a:lstStyle>
            <a:lvl1pPr marL="0" indent="0">
              <a:buNone/>
              <a:defRPr>
                <a:solidFill>
                  <a:schemeClr val="accent5">
                    <a:lumMod val="50000"/>
                  </a:schemeClr>
                </a:solidFill>
              </a:defRPr>
            </a:lvl1pPr>
            <a:lvl2pPr marL="457200" indent="0">
              <a:buNone/>
              <a:defRPr>
                <a:solidFill>
                  <a:schemeClr val="accent5">
                    <a:lumMod val="50000"/>
                  </a:schemeClr>
                </a:solidFill>
              </a:defRPr>
            </a:lvl2pPr>
            <a:lvl3pPr marL="914400" indent="0">
              <a:buNone/>
              <a:defRPr>
                <a:solidFill>
                  <a:schemeClr val="accent5">
                    <a:lumMod val="50000"/>
                  </a:schemeClr>
                </a:solidFill>
              </a:defRPr>
            </a:lvl3pPr>
            <a:lvl4pPr marL="1371600" indent="0">
              <a:buNone/>
              <a:defRPr>
                <a:solidFill>
                  <a:schemeClr val="accent5">
                    <a:lumMod val="50000"/>
                  </a:schemeClr>
                </a:solidFill>
              </a:defRPr>
            </a:lvl4pPr>
            <a:lvl5pPr marL="1828800" indent="0">
              <a:buNone/>
              <a:defRPr>
                <a:solidFill>
                  <a:schemeClr val="accent5">
                    <a:lumMod val="50000"/>
                  </a:schemeClr>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Use this layout if you would like to focus on an image or graphic and then use this space to write a description</a:t>
            </a:r>
          </a:p>
        </p:txBody>
      </p:sp>
    </p:spTree>
    <p:extLst>
      <p:ext uri="{BB962C8B-B14F-4D97-AF65-F5344CB8AC3E}">
        <p14:creationId xmlns:p14="http://schemas.microsoft.com/office/powerpoint/2010/main" val="297982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Divider Option 1">
    <p:spTree>
      <p:nvGrpSpPr>
        <p:cNvPr id="1" name=""/>
        <p:cNvGrpSpPr/>
        <p:nvPr/>
      </p:nvGrpSpPr>
      <p:grpSpPr>
        <a:xfrm>
          <a:off x="0" y="0"/>
          <a:ext cx="0" cy="0"/>
          <a:chOff x="0" y="0"/>
          <a:chExt cx="0" cy="0"/>
        </a:xfrm>
      </p:grpSpPr>
      <p:pic>
        <p:nvPicPr>
          <p:cNvPr id="3" name="Picture 2" descr="A field of grass and a tree&#10;&#10;Description automatically generated">
            <a:extLst>
              <a:ext uri="{FF2B5EF4-FFF2-40B4-BE49-F238E27FC236}">
                <a16:creationId xmlns:a16="http://schemas.microsoft.com/office/drawing/2014/main" id="{6AE4A60D-E120-0A67-D780-1C43166AE6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12" t="33084" r="21625" b="2160"/>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FCAFBCA-3C7C-0C78-7382-BDC4CC31A816}"/>
              </a:ext>
            </a:extLst>
          </p:cNvPr>
          <p:cNvSpPr/>
          <p:nvPr userDrawn="1"/>
        </p:nvSpPr>
        <p:spPr>
          <a:xfrm>
            <a:off x="0" y="0"/>
            <a:ext cx="6096000" cy="6858000"/>
          </a:xfrm>
          <a:prstGeom prst="rect">
            <a:avLst/>
          </a:prstGeom>
          <a:solidFill>
            <a:schemeClr val="accent5">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5E3EA3AB-D487-5BFF-441B-9E33A67E06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10100" y="4305300"/>
            <a:ext cx="7581900" cy="2552700"/>
          </a:xfrm>
          <a:prstGeom prst="rect">
            <a:avLst/>
          </a:prstGeom>
          <a:effectLst>
            <a:innerShdw blurRad="63500" dist="50800" dir="16200000">
              <a:prstClr val="black">
                <a:alpha val="50000"/>
              </a:prstClr>
            </a:innerShdw>
          </a:effectLst>
        </p:spPr>
      </p:pic>
      <p:sp>
        <p:nvSpPr>
          <p:cNvPr id="2" name="Title 1">
            <a:extLst>
              <a:ext uri="{FF2B5EF4-FFF2-40B4-BE49-F238E27FC236}">
                <a16:creationId xmlns:a16="http://schemas.microsoft.com/office/drawing/2014/main" id="{E3629ACC-D177-6498-6B29-57E77951FB86}"/>
              </a:ext>
            </a:extLst>
          </p:cNvPr>
          <p:cNvSpPr>
            <a:spLocks noGrp="1"/>
          </p:cNvSpPr>
          <p:nvPr>
            <p:ph type="title" hasCustomPrompt="1"/>
          </p:nvPr>
        </p:nvSpPr>
        <p:spPr>
          <a:xfrm>
            <a:off x="406976" y="838200"/>
            <a:ext cx="5282047" cy="5467350"/>
          </a:xfrm>
        </p:spPr>
        <p:txBody>
          <a:bodyPr>
            <a:normAutofit/>
          </a:bodyPr>
          <a:lstStyle>
            <a:lvl1pPr algn="l">
              <a:defRPr sz="9600">
                <a:solidFill>
                  <a:schemeClr val="bg1"/>
                </a:solidFill>
              </a:defRPr>
            </a:lvl1pPr>
          </a:lstStyle>
          <a:p>
            <a:r>
              <a:rPr lang="en-US" dirty="0"/>
              <a:t>SECTION DIVIDER</a:t>
            </a:r>
          </a:p>
        </p:txBody>
      </p:sp>
    </p:spTree>
    <p:extLst>
      <p:ext uri="{BB962C8B-B14F-4D97-AF65-F5344CB8AC3E}">
        <p14:creationId xmlns:p14="http://schemas.microsoft.com/office/powerpoint/2010/main" val="272568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Divider Option 2">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FA0F2D35-24D9-DEF8-98BA-A601AC1CB410}"/>
              </a:ext>
            </a:extLst>
          </p:cNvPr>
          <p:cNvGrpSpPr/>
          <p:nvPr userDrawn="1"/>
        </p:nvGrpSpPr>
        <p:grpSpPr>
          <a:xfrm>
            <a:off x="9339617" y="237699"/>
            <a:ext cx="2370848" cy="939580"/>
            <a:chOff x="2360477" y="-1811074"/>
            <a:chExt cx="8097974" cy="3209273"/>
          </a:xfrm>
          <a:effectLst>
            <a:outerShdw blurRad="50800" dist="38100" dir="5400000" algn="t" rotWithShape="0">
              <a:prstClr val="black">
                <a:alpha val="40000"/>
              </a:prstClr>
            </a:outerShdw>
          </a:effectLst>
        </p:grpSpPr>
        <p:pic>
          <p:nvPicPr>
            <p:cNvPr id="68" name="Graphic 67">
              <a:extLst>
                <a:ext uri="{FF2B5EF4-FFF2-40B4-BE49-F238E27FC236}">
                  <a16:creationId xmlns:a16="http://schemas.microsoft.com/office/drawing/2014/main" id="{425ADD8D-54E2-ED1F-4737-BDEFD6D4D8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60477" y="-1637043"/>
              <a:ext cx="8097974" cy="2919037"/>
            </a:xfrm>
            <a:prstGeom prst="rect">
              <a:avLst/>
            </a:prstGeom>
          </p:spPr>
        </p:pic>
        <p:pic>
          <p:nvPicPr>
            <p:cNvPr id="69" name="Picture 68" descr="A logo with green letters&#10;&#10;Description automatically generated">
              <a:extLst>
                <a:ext uri="{FF2B5EF4-FFF2-40B4-BE49-F238E27FC236}">
                  <a16:creationId xmlns:a16="http://schemas.microsoft.com/office/drawing/2014/main" id="{7B44BABA-B712-5EDA-3275-B6F684E94B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pic>
        <p:nvPicPr>
          <p:cNvPr id="20" name="Picture 19" descr="A field of grass seen through a window">
            <a:extLst>
              <a:ext uri="{FF2B5EF4-FFF2-40B4-BE49-F238E27FC236}">
                <a16:creationId xmlns:a16="http://schemas.microsoft.com/office/drawing/2014/main" id="{2014640F-63B4-0976-6EC7-8E460CA06E8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734" r="43244"/>
          <a:stretch/>
        </p:blipFill>
        <p:spPr>
          <a:xfrm>
            <a:off x="211359" y="0"/>
            <a:ext cx="6584723" cy="6858000"/>
          </a:xfrm>
          <a:prstGeom prst="rect">
            <a:avLst/>
          </a:prstGeom>
          <a:effectLst>
            <a:innerShdw blurRad="63500" dist="50800" dir="13500000">
              <a:prstClr val="black">
                <a:alpha val="50000"/>
              </a:prstClr>
            </a:innerShdw>
          </a:effectLst>
        </p:spPr>
      </p:pic>
      <p:sp>
        <p:nvSpPr>
          <p:cNvPr id="23" name="Title 1">
            <a:extLst>
              <a:ext uri="{FF2B5EF4-FFF2-40B4-BE49-F238E27FC236}">
                <a16:creationId xmlns:a16="http://schemas.microsoft.com/office/drawing/2014/main" id="{A7AC67F3-0285-F654-B562-B4EF28047CB8}"/>
              </a:ext>
            </a:extLst>
          </p:cNvPr>
          <p:cNvSpPr>
            <a:spLocks noGrp="1"/>
          </p:cNvSpPr>
          <p:nvPr>
            <p:ph type="title" hasCustomPrompt="1"/>
          </p:nvPr>
        </p:nvSpPr>
        <p:spPr>
          <a:xfrm>
            <a:off x="6698594" y="838200"/>
            <a:ext cx="5282047" cy="5467350"/>
          </a:xfrm>
        </p:spPr>
        <p:txBody>
          <a:bodyPr>
            <a:normAutofit/>
          </a:bodyPr>
          <a:lstStyle>
            <a:lvl1pPr algn="l">
              <a:defRPr sz="9600">
                <a:solidFill>
                  <a:schemeClr val="accent5">
                    <a:lumMod val="50000"/>
                  </a:schemeClr>
                </a:solidFill>
              </a:defRPr>
            </a:lvl1pPr>
          </a:lstStyle>
          <a:p>
            <a:r>
              <a:rPr lang="en-US" dirty="0"/>
              <a:t>SECTION DIVIDER</a:t>
            </a:r>
          </a:p>
        </p:txBody>
      </p:sp>
    </p:spTree>
    <p:extLst>
      <p:ext uri="{BB962C8B-B14F-4D97-AF65-F5344CB8AC3E}">
        <p14:creationId xmlns:p14="http://schemas.microsoft.com/office/powerpoint/2010/main" val="395275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igh Contrast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55FDF4-2A81-82C0-AE87-E42DFD50D05F}"/>
              </a:ext>
            </a:extLst>
          </p:cNvPr>
          <p:cNvSpPr/>
          <p:nvPr userDrawn="1"/>
        </p:nvSpPr>
        <p:spPr>
          <a:xfrm>
            <a:off x="0" y="0"/>
            <a:ext cx="12192000" cy="68580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72998-6A5A-795F-2F4B-171257CB9B14}"/>
              </a:ext>
            </a:extLst>
          </p:cNvPr>
          <p:cNvSpPr>
            <a:spLocks noGrp="1"/>
          </p:cNvSpPr>
          <p:nvPr>
            <p:ph type="title" hasCustomPrompt="1"/>
          </p:nvPr>
        </p:nvSpPr>
        <p:spPr>
          <a:xfrm>
            <a:off x="395785" y="365125"/>
            <a:ext cx="8937792" cy="1325563"/>
          </a:xfrm>
        </p:spPr>
        <p:txBody>
          <a:bodyPr/>
          <a:lstStyle>
            <a:lvl1pPr>
              <a:defRPr>
                <a:solidFill>
                  <a:schemeClr val="bg1"/>
                </a:solidFill>
                <a:latin typeface="+mj-lt"/>
              </a:defRPr>
            </a:lvl1pPr>
          </a:lstStyle>
          <a:p>
            <a:r>
              <a:rPr lang="en-US" dirty="0"/>
              <a:t>High Contrast (Great for Data or Infographic Display)</a:t>
            </a:r>
          </a:p>
        </p:txBody>
      </p:sp>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8" name="Content Placeholder 2">
            <a:extLst>
              <a:ext uri="{FF2B5EF4-FFF2-40B4-BE49-F238E27FC236}">
                <a16:creationId xmlns:a16="http://schemas.microsoft.com/office/drawing/2014/main" id="{B34DCDF8-F05B-F76D-2CBF-2F785DC0498C}"/>
              </a:ext>
            </a:extLst>
          </p:cNvPr>
          <p:cNvSpPr>
            <a:spLocks noGrp="1"/>
          </p:cNvSpPr>
          <p:nvPr>
            <p:ph idx="1" hasCustomPrompt="1"/>
          </p:nvPr>
        </p:nvSpPr>
        <p:spPr>
          <a:xfrm>
            <a:off x="395786" y="5065734"/>
            <a:ext cx="4599296" cy="1325563"/>
          </a:xfrm>
        </p:spPr>
        <p:txBody>
          <a:bodyPr>
            <a:normAutofit/>
          </a:bodyPr>
          <a:lstStyle>
            <a:lvl1pPr marL="0" indent="0">
              <a:buNone/>
              <a:defRPr sz="2400">
                <a:solidFill>
                  <a:schemeClr val="bg1"/>
                </a:solidFill>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Short and impactful description of data or graphic</a:t>
            </a:r>
          </a:p>
        </p:txBody>
      </p:sp>
      <p:sp>
        <p:nvSpPr>
          <p:cNvPr id="13" name="Content Placeholder 2">
            <a:extLst>
              <a:ext uri="{FF2B5EF4-FFF2-40B4-BE49-F238E27FC236}">
                <a16:creationId xmlns:a16="http://schemas.microsoft.com/office/drawing/2014/main" id="{BCF5CFD3-8924-EDE9-8FC8-8CFE1087579D}"/>
              </a:ext>
            </a:extLst>
          </p:cNvPr>
          <p:cNvSpPr>
            <a:spLocks noGrp="1"/>
          </p:cNvSpPr>
          <p:nvPr>
            <p:ph idx="10" hasCustomPrompt="1"/>
          </p:nvPr>
        </p:nvSpPr>
        <p:spPr>
          <a:xfrm>
            <a:off x="395785" y="2055813"/>
            <a:ext cx="4599296" cy="2857381"/>
          </a:xfrm>
        </p:spPr>
        <p:txBody>
          <a:bodyPr anchor="ctr">
            <a:normAutofit/>
          </a:bodyPr>
          <a:lstStyle>
            <a:lvl1pPr marL="0" indent="0">
              <a:buNone/>
              <a:defRPr sz="3200">
                <a:solidFill>
                  <a:schemeClr val="bg1"/>
                </a:solidFill>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Add infographic or chart here and type a description below</a:t>
            </a:r>
          </a:p>
        </p:txBody>
      </p:sp>
      <p:sp>
        <p:nvSpPr>
          <p:cNvPr id="17" name="Content Placeholder 2">
            <a:extLst>
              <a:ext uri="{FF2B5EF4-FFF2-40B4-BE49-F238E27FC236}">
                <a16:creationId xmlns:a16="http://schemas.microsoft.com/office/drawing/2014/main" id="{1D301DC5-AFBB-0524-70C3-39D6BA37E0A1}"/>
              </a:ext>
            </a:extLst>
          </p:cNvPr>
          <p:cNvSpPr>
            <a:spLocks noGrp="1"/>
          </p:cNvSpPr>
          <p:nvPr>
            <p:ph idx="12" hasCustomPrompt="1"/>
          </p:nvPr>
        </p:nvSpPr>
        <p:spPr>
          <a:xfrm>
            <a:off x="5979994" y="2055813"/>
            <a:ext cx="2590800" cy="2079459"/>
          </a:xfrm>
        </p:spPr>
        <p:txBody>
          <a:bodyPr anchor="ctr">
            <a:normAutofit/>
          </a:bodyPr>
          <a:lstStyle>
            <a:lvl1pPr marL="0" indent="0">
              <a:buNone/>
              <a:defRPr sz="2400">
                <a:solidFill>
                  <a:schemeClr val="bg1"/>
                </a:solidFill>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Area ideal for a call out such as shown below</a:t>
            </a:r>
          </a:p>
        </p:txBody>
      </p:sp>
      <p:sp>
        <p:nvSpPr>
          <p:cNvPr id="18" name="Content Placeholder 2">
            <a:extLst>
              <a:ext uri="{FF2B5EF4-FFF2-40B4-BE49-F238E27FC236}">
                <a16:creationId xmlns:a16="http://schemas.microsoft.com/office/drawing/2014/main" id="{2BDD6B32-E4B7-F040-BD98-87B613A4F2DE}"/>
              </a:ext>
            </a:extLst>
          </p:cNvPr>
          <p:cNvSpPr>
            <a:spLocks noGrp="1"/>
          </p:cNvSpPr>
          <p:nvPr>
            <p:ph idx="13" hasCustomPrompt="1"/>
          </p:nvPr>
        </p:nvSpPr>
        <p:spPr>
          <a:xfrm>
            <a:off x="5979994" y="4352914"/>
            <a:ext cx="2590800" cy="2079460"/>
          </a:xfrm>
        </p:spPr>
        <p:txBody>
          <a:bodyPr anchor="ctr">
            <a:normAutofit/>
          </a:bodyPr>
          <a:lstStyle>
            <a:lvl1pPr marL="0" indent="0">
              <a:buNone/>
              <a:defRPr sz="2400">
                <a:solidFill>
                  <a:schemeClr val="bg1"/>
                </a:solidFill>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Area ideal for a call out such as shown below</a:t>
            </a:r>
          </a:p>
        </p:txBody>
      </p:sp>
      <p:sp>
        <p:nvSpPr>
          <p:cNvPr id="19" name="Content Placeholder 2">
            <a:extLst>
              <a:ext uri="{FF2B5EF4-FFF2-40B4-BE49-F238E27FC236}">
                <a16:creationId xmlns:a16="http://schemas.microsoft.com/office/drawing/2014/main" id="{36C638E6-30F5-9CA5-CEEA-75EFE8857EBF}"/>
              </a:ext>
            </a:extLst>
          </p:cNvPr>
          <p:cNvSpPr>
            <a:spLocks noGrp="1"/>
          </p:cNvSpPr>
          <p:nvPr>
            <p:ph idx="14" hasCustomPrompt="1"/>
          </p:nvPr>
        </p:nvSpPr>
        <p:spPr>
          <a:xfrm>
            <a:off x="8907440" y="2055813"/>
            <a:ext cx="2590800" cy="2079459"/>
          </a:xfrm>
        </p:spPr>
        <p:txBody>
          <a:bodyPr anchor="ctr">
            <a:normAutofit/>
          </a:bodyPr>
          <a:lstStyle>
            <a:lvl1pPr marL="0" indent="0">
              <a:buNone/>
              <a:defRPr sz="2400">
                <a:solidFill>
                  <a:schemeClr val="bg1"/>
                </a:solidFill>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Ideal for two-toned tables or graphics</a:t>
            </a:r>
          </a:p>
        </p:txBody>
      </p:sp>
      <p:sp>
        <p:nvSpPr>
          <p:cNvPr id="20" name="Content Placeholder 2">
            <a:extLst>
              <a:ext uri="{FF2B5EF4-FFF2-40B4-BE49-F238E27FC236}">
                <a16:creationId xmlns:a16="http://schemas.microsoft.com/office/drawing/2014/main" id="{A036F49E-9B48-BFAC-6193-7A372264F8A3}"/>
              </a:ext>
            </a:extLst>
          </p:cNvPr>
          <p:cNvSpPr>
            <a:spLocks noGrp="1"/>
          </p:cNvSpPr>
          <p:nvPr>
            <p:ph idx="15" hasCustomPrompt="1"/>
          </p:nvPr>
        </p:nvSpPr>
        <p:spPr>
          <a:xfrm>
            <a:off x="8907440" y="4352914"/>
            <a:ext cx="2590800" cy="2079460"/>
          </a:xfrm>
        </p:spPr>
        <p:txBody>
          <a:bodyPr anchor="ctr">
            <a:normAutofit/>
          </a:bodyPr>
          <a:lstStyle>
            <a:lvl1pPr marL="0" indent="0">
              <a:buNone/>
              <a:defRPr sz="2400">
                <a:solidFill>
                  <a:schemeClr val="bg1"/>
                </a:solidFill>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Ideal for two-toned tables or graphics</a:t>
            </a:r>
          </a:p>
        </p:txBody>
      </p:sp>
    </p:spTree>
    <p:extLst>
      <p:ext uri="{BB962C8B-B14F-4D97-AF65-F5344CB8AC3E}">
        <p14:creationId xmlns:p14="http://schemas.microsoft.com/office/powerpoint/2010/main" val="17283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F74E379F-E104-E32A-E1FE-112E1641D813}"/>
              </a:ext>
            </a:extLst>
          </p:cNvPr>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4BB3007-C075-DE81-B14E-A1766D96268D}"/>
              </a:ext>
            </a:extLst>
          </p:cNvPr>
          <p:cNvSpPr>
            <a:spLocks noGrp="1"/>
          </p:cNvSpPr>
          <p:nvPr>
            <p:ph idx="1" hasCustomPrompt="1"/>
          </p:nvPr>
        </p:nvSpPr>
        <p:spPr>
          <a:xfrm>
            <a:off x="838200" y="2071171"/>
            <a:ext cx="10432055" cy="3657600"/>
          </a:xfrm>
        </p:spPr>
        <p:txBody>
          <a:bodyPr anchor="ctr"/>
          <a:lstStyle>
            <a:lvl1pPr marL="0" indent="0" algn="ctr">
              <a:buNone/>
              <a:defRPr i="1">
                <a:solidFill>
                  <a:schemeClr val="accent5"/>
                </a:solidFill>
              </a:defRPr>
            </a:lvl1pPr>
            <a:lvl2pPr marL="457200" indent="0">
              <a:buNone/>
              <a:defRPr i="1">
                <a:solidFill>
                  <a:schemeClr val="accent5"/>
                </a:solidFill>
              </a:defRPr>
            </a:lvl2pPr>
            <a:lvl3pPr marL="914400" indent="0">
              <a:buNone/>
              <a:defRPr i="1">
                <a:solidFill>
                  <a:schemeClr val="accent5"/>
                </a:solidFill>
              </a:defRPr>
            </a:lvl3pPr>
            <a:lvl4pPr marL="1371600" indent="0">
              <a:buNone/>
              <a:defRPr i="1">
                <a:solidFill>
                  <a:schemeClr val="accent5"/>
                </a:solidFill>
              </a:defRPr>
            </a:lvl4pPr>
            <a:lvl5pPr marL="1828800" indent="0">
              <a:buNone/>
              <a:defRPr i="1">
                <a:solidFill>
                  <a:schemeClr val="accent5"/>
                </a:solidFill>
              </a:defRPr>
            </a:lvl5pPr>
          </a:lstStyle>
          <a:p>
            <a:pPr lvl="0"/>
            <a:r>
              <a:rPr lang="en-US" dirty="0"/>
              <a:t>Insert quote here </a:t>
            </a:r>
          </a:p>
        </p:txBody>
      </p:sp>
      <p:pic>
        <p:nvPicPr>
          <p:cNvPr id="14" name="Graphic 13">
            <a:extLst>
              <a:ext uri="{FF2B5EF4-FFF2-40B4-BE49-F238E27FC236}">
                <a16:creationId xmlns:a16="http://schemas.microsoft.com/office/drawing/2014/main" id="{143EFDCA-B811-F4E0-8594-FBC20BA694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53000" y="1017068"/>
            <a:ext cx="2286000" cy="1666875"/>
          </a:xfrm>
          <a:prstGeom prst="rect">
            <a:avLst/>
          </a:prstGeom>
        </p:spPr>
      </p:pic>
    </p:spTree>
    <p:extLst>
      <p:ext uri="{BB962C8B-B14F-4D97-AF65-F5344CB8AC3E}">
        <p14:creationId xmlns:p14="http://schemas.microsoft.com/office/powerpoint/2010/main" val="38705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clusion and Disclaimer">
    <p:bg>
      <p:bgPr>
        <a:solidFill>
          <a:schemeClr val="bg1"/>
        </a:solidFill>
        <a:effectLst/>
      </p:bgPr>
    </p:bg>
    <p:spTree>
      <p:nvGrpSpPr>
        <p:cNvPr id="1" name=""/>
        <p:cNvGrpSpPr/>
        <p:nvPr/>
      </p:nvGrpSpPr>
      <p:grpSpPr>
        <a:xfrm>
          <a:off x="0" y="0"/>
          <a:ext cx="0" cy="0"/>
          <a:chOff x="0" y="0"/>
          <a:chExt cx="0" cy="0"/>
        </a:xfrm>
      </p:grpSpPr>
      <p:pic>
        <p:nvPicPr>
          <p:cNvPr id="5" name="Picture 4" descr="A field of grass and a tree&#10;&#10;Description automatically generated">
            <a:extLst>
              <a:ext uri="{FF2B5EF4-FFF2-40B4-BE49-F238E27FC236}">
                <a16:creationId xmlns:a16="http://schemas.microsoft.com/office/drawing/2014/main" id="{47F44616-F1A6-C682-6CC3-CCCFFF41A0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12" t="33084" r="21625" b="2160"/>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55F202FD-F87C-A63B-4FFA-50E7BA5EB8A2}"/>
              </a:ext>
            </a:extLst>
          </p:cNvPr>
          <p:cNvSpPr/>
          <p:nvPr userDrawn="1"/>
        </p:nvSpPr>
        <p:spPr>
          <a:xfrm>
            <a:off x="576040" y="445477"/>
            <a:ext cx="11039920" cy="6224954"/>
          </a:xfrm>
          <a:prstGeom prst="roundRect">
            <a:avLst>
              <a:gd name="adj" fmla="val 4176"/>
            </a:avLst>
          </a:prstGeom>
          <a:gradFill flip="none" rotWithShape="1">
            <a:gsLst>
              <a:gs pos="31000">
                <a:schemeClr val="accent1">
                  <a:lumMod val="5000"/>
                  <a:lumOff val="95000"/>
                </a:schemeClr>
              </a:gs>
              <a:gs pos="100000">
                <a:schemeClr val="bg1">
                  <a:alpha val="0"/>
                </a:schemeClr>
              </a:gs>
            </a:gsLst>
            <a:lin ang="19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logo with green letters&#10;&#10;Description automatically generated">
            <a:extLst>
              <a:ext uri="{FF2B5EF4-FFF2-40B4-BE49-F238E27FC236}">
                <a16:creationId xmlns:a16="http://schemas.microsoft.com/office/drawing/2014/main" id="{4EBE8833-B498-772F-9862-B1FD9E8320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16" y="832949"/>
            <a:ext cx="8391967" cy="3340675"/>
          </a:xfrm>
          <a:prstGeom prst="rect">
            <a:avLst/>
          </a:prstGeom>
        </p:spPr>
      </p:pic>
      <p:sp>
        <p:nvSpPr>
          <p:cNvPr id="2" name="Title 1">
            <a:extLst>
              <a:ext uri="{FF2B5EF4-FFF2-40B4-BE49-F238E27FC236}">
                <a16:creationId xmlns:a16="http://schemas.microsoft.com/office/drawing/2014/main" id="{2FF5CAFD-1130-B271-1B4C-7EE30B98E366}"/>
              </a:ext>
            </a:extLst>
          </p:cNvPr>
          <p:cNvSpPr>
            <a:spLocks noGrp="1"/>
          </p:cNvSpPr>
          <p:nvPr>
            <p:ph type="title" hasCustomPrompt="1"/>
          </p:nvPr>
        </p:nvSpPr>
        <p:spPr>
          <a:xfrm>
            <a:off x="576041" y="4185528"/>
            <a:ext cx="11039919" cy="1365060"/>
          </a:xfrm>
        </p:spPr>
        <p:txBody>
          <a:bodyPr>
            <a:normAutofit/>
          </a:bodyPr>
          <a:lstStyle>
            <a:lvl1pPr algn="ctr">
              <a:defRPr sz="9600">
                <a:solidFill>
                  <a:schemeClr val="tx2"/>
                </a:solidFill>
                <a:latin typeface="+mj-lt"/>
              </a:defRPr>
            </a:lvl1pPr>
          </a:lstStyle>
          <a:p>
            <a:r>
              <a:rPr lang="en-US" dirty="0"/>
              <a:t>Thank you!</a:t>
            </a:r>
          </a:p>
        </p:txBody>
      </p:sp>
      <p:sp>
        <p:nvSpPr>
          <p:cNvPr id="6" name="TextBox 5">
            <a:extLst>
              <a:ext uri="{FF2B5EF4-FFF2-40B4-BE49-F238E27FC236}">
                <a16:creationId xmlns:a16="http://schemas.microsoft.com/office/drawing/2014/main" id="{E83F481E-6C9A-91CC-BFDF-DD213C003008}"/>
              </a:ext>
            </a:extLst>
          </p:cNvPr>
          <p:cNvSpPr txBox="1"/>
          <p:nvPr userDrawn="1"/>
        </p:nvSpPr>
        <p:spPr>
          <a:xfrm>
            <a:off x="826476" y="5835580"/>
            <a:ext cx="10539046" cy="646331"/>
          </a:xfrm>
          <a:prstGeom prst="rect">
            <a:avLst/>
          </a:prstGeom>
          <a:noFill/>
        </p:spPr>
        <p:txBody>
          <a:bodyPr wrap="square" rtlCol="0">
            <a:spAutoFit/>
          </a:bodyPr>
          <a:lstStyle/>
          <a:p>
            <a:pPr algn="l"/>
            <a:r>
              <a:rPr lang="en-US" sz="1200" dirty="0">
                <a:solidFill>
                  <a:schemeClr val="accent5">
                    <a:lumMod val="50000"/>
                  </a:schemeClr>
                </a:solidFill>
              </a:rPr>
              <a:t>This project is supported by the Health Resources and Services Administration (HRSA) of the U.S. Department of Health and Human Services (HHS) as part of an award totaling $640,000 with 0% percentage financed with non-governmental sources. The contents are those of the author(s) and do not necessarily represent the official views of, nor an endorsement, by HRSA, HHS, or the U.S. Government. For more information, please visit HRSA.gov.</a:t>
            </a:r>
          </a:p>
        </p:txBody>
      </p:sp>
    </p:spTree>
    <p:extLst>
      <p:ext uri="{BB962C8B-B14F-4D97-AF65-F5344CB8AC3E}">
        <p14:creationId xmlns:p14="http://schemas.microsoft.com/office/powerpoint/2010/main" val="256951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1"/>
        </a:solidFill>
        <a:effectLst/>
      </p:bgPr>
    </p:bg>
    <p:spTree>
      <p:nvGrpSpPr>
        <p:cNvPr id="1" name=""/>
        <p:cNvGrpSpPr/>
        <p:nvPr/>
      </p:nvGrpSpPr>
      <p:grpSpPr>
        <a:xfrm>
          <a:off x="0" y="0"/>
          <a:ext cx="0" cy="0"/>
          <a:chOff x="0" y="0"/>
          <a:chExt cx="0" cy="0"/>
        </a:xfrm>
      </p:grpSpPr>
      <p:pic>
        <p:nvPicPr>
          <p:cNvPr id="5" name="Picture 4" descr="A field of grass and a tree&#10;&#10;Description automatically generated">
            <a:extLst>
              <a:ext uri="{FF2B5EF4-FFF2-40B4-BE49-F238E27FC236}">
                <a16:creationId xmlns:a16="http://schemas.microsoft.com/office/drawing/2014/main" id="{47F44616-F1A6-C682-6CC3-CCCFFF41A0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12" t="33084" r="21625" b="2160"/>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671A597B-5259-D517-794A-828E24E38412}"/>
              </a:ext>
            </a:extLst>
          </p:cNvPr>
          <p:cNvGrpSpPr/>
          <p:nvPr userDrawn="1"/>
        </p:nvGrpSpPr>
        <p:grpSpPr>
          <a:xfrm>
            <a:off x="3210427" y="2285432"/>
            <a:ext cx="5771147" cy="2287137"/>
            <a:chOff x="2360477" y="-1811074"/>
            <a:chExt cx="8097974" cy="3209273"/>
          </a:xfrm>
          <a:effectLst>
            <a:outerShdw blurRad="50800" dist="38100" dir="5400000" algn="t" rotWithShape="0">
              <a:prstClr val="black">
                <a:alpha val="40000"/>
              </a:prstClr>
            </a:outerShdw>
          </a:effectLst>
        </p:grpSpPr>
        <p:pic>
          <p:nvPicPr>
            <p:cNvPr id="19" name="Graphic 18">
              <a:extLst>
                <a:ext uri="{FF2B5EF4-FFF2-40B4-BE49-F238E27FC236}">
                  <a16:creationId xmlns:a16="http://schemas.microsoft.com/office/drawing/2014/main" id="{39768F7E-344B-DDAB-E50F-1A610E9D226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20" name="Picture 19" descr="A logo with green letters&#10;&#10;Description automatically generated">
              <a:extLst>
                <a:ext uri="{FF2B5EF4-FFF2-40B4-BE49-F238E27FC236}">
                  <a16:creationId xmlns:a16="http://schemas.microsoft.com/office/drawing/2014/main" id="{929F89EC-5F3E-669A-E7AA-43AB2AB613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21" name="TextBox 20">
            <a:extLst>
              <a:ext uri="{FF2B5EF4-FFF2-40B4-BE49-F238E27FC236}">
                <a16:creationId xmlns:a16="http://schemas.microsoft.com/office/drawing/2014/main" id="{0FDD188E-D245-E157-DABB-155B5E483E5B}"/>
              </a:ext>
            </a:extLst>
          </p:cNvPr>
          <p:cNvSpPr txBox="1"/>
          <p:nvPr userDrawn="1"/>
        </p:nvSpPr>
        <p:spPr>
          <a:xfrm>
            <a:off x="0" y="4699620"/>
            <a:ext cx="12192000" cy="1015663"/>
          </a:xfrm>
          <a:prstGeom prst="rect">
            <a:avLst/>
          </a:prstGeom>
          <a:noFill/>
        </p:spPr>
        <p:txBody>
          <a:bodyPr wrap="square" rtlCol="0">
            <a:spAutoFit/>
          </a:bodyPr>
          <a:lstStyle/>
          <a:p>
            <a:pPr algn="ctr"/>
            <a:r>
              <a:rPr lang="en-US" sz="6000" b="1" dirty="0">
                <a:solidFill>
                  <a:schemeClr val="bg1"/>
                </a:solidFill>
                <a:latin typeface="+mj-lt"/>
              </a:rPr>
              <a:t>rqita@telligen.com</a:t>
            </a:r>
          </a:p>
        </p:txBody>
      </p:sp>
    </p:spTree>
    <p:extLst>
      <p:ext uri="{BB962C8B-B14F-4D97-AF65-F5344CB8AC3E}">
        <p14:creationId xmlns:p14="http://schemas.microsoft.com/office/powerpoint/2010/main" val="348978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 Alternate Background">
    <p:bg>
      <p:bgPr>
        <a:solidFill>
          <a:schemeClr val="bg1"/>
        </a:solidFill>
        <a:effectLst/>
      </p:bgPr>
    </p:bg>
    <p:spTree>
      <p:nvGrpSpPr>
        <p:cNvPr id="1" name=""/>
        <p:cNvGrpSpPr/>
        <p:nvPr/>
      </p:nvGrpSpPr>
      <p:grpSpPr>
        <a:xfrm>
          <a:off x="0" y="0"/>
          <a:ext cx="0" cy="0"/>
          <a:chOff x="0" y="0"/>
          <a:chExt cx="0" cy="0"/>
        </a:xfrm>
      </p:grpSpPr>
      <p:pic>
        <p:nvPicPr>
          <p:cNvPr id="6" name="Picture 5" descr="A black and white background&#10;&#10;Description automatically generated">
            <a:extLst>
              <a:ext uri="{FF2B5EF4-FFF2-40B4-BE49-F238E27FC236}">
                <a16:creationId xmlns:a16="http://schemas.microsoft.com/office/drawing/2014/main" id="{36B3E309-2DDF-E95B-FE50-CDFC55A43D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B72998-6A5A-795F-2F4B-171257CB9B14}"/>
              </a:ext>
            </a:extLst>
          </p:cNvPr>
          <p:cNvSpPr>
            <a:spLocks noGrp="1"/>
          </p:cNvSpPr>
          <p:nvPr>
            <p:ph type="title" hasCustomPrompt="1"/>
          </p:nvPr>
        </p:nvSpPr>
        <p:spPr>
          <a:xfrm>
            <a:off x="395785" y="365125"/>
            <a:ext cx="8937792" cy="1325563"/>
          </a:xfrm>
        </p:spPr>
        <p:txBody>
          <a:bodyPr/>
          <a:lstStyle>
            <a:lvl1pPr>
              <a:defRPr>
                <a:solidFill>
                  <a:schemeClr val="accent5">
                    <a:lumMod val="50000"/>
                  </a:schemeClr>
                </a:solidFill>
                <a:latin typeface="+mj-lt"/>
              </a:defRPr>
            </a:lvl1pPr>
          </a:lstStyle>
          <a:p>
            <a:r>
              <a:rPr lang="en-US" dirty="0"/>
              <a:t>Slide Title</a:t>
            </a:r>
          </a:p>
        </p:txBody>
      </p:sp>
      <p:sp>
        <p:nvSpPr>
          <p:cNvPr id="3" name="Content Placeholder 2">
            <a:extLst>
              <a:ext uri="{FF2B5EF4-FFF2-40B4-BE49-F238E27FC236}">
                <a16:creationId xmlns:a16="http://schemas.microsoft.com/office/drawing/2014/main" id="{44BB3007-C075-DE81-B14E-A1766D96268D}"/>
              </a:ext>
            </a:extLst>
          </p:cNvPr>
          <p:cNvSpPr>
            <a:spLocks noGrp="1"/>
          </p:cNvSpPr>
          <p:nvPr>
            <p:ph idx="1"/>
          </p:nvPr>
        </p:nvSpPr>
        <p:spPr>
          <a:xfrm>
            <a:off x="395785" y="2071170"/>
            <a:ext cx="11472491" cy="4320127"/>
          </a:xfrm>
        </p:spPr>
        <p:txBody>
          <a:bodyPr>
            <a:normAutofit/>
          </a:bodyPr>
          <a:lstStyle>
            <a:lvl1pPr>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Tree>
    <p:extLst>
      <p:ext uri="{BB962C8B-B14F-4D97-AF65-F5344CB8AC3E}">
        <p14:creationId xmlns:p14="http://schemas.microsoft.com/office/powerpoint/2010/main" val="292694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ole of RQITA">
    <p:bg>
      <p:bgPr>
        <a:solidFill>
          <a:schemeClr val="bg1"/>
        </a:solidFill>
        <a:effectLst/>
      </p:bgPr>
    </p:bg>
    <p:spTree>
      <p:nvGrpSpPr>
        <p:cNvPr id="1" name=""/>
        <p:cNvGrpSpPr/>
        <p:nvPr/>
      </p:nvGrpSpPr>
      <p:grpSpPr>
        <a:xfrm>
          <a:off x="0" y="0"/>
          <a:ext cx="0" cy="0"/>
          <a:chOff x="0" y="0"/>
          <a:chExt cx="0" cy="0"/>
        </a:xfrm>
      </p:grpSpPr>
      <p:pic>
        <p:nvPicPr>
          <p:cNvPr id="40" name="Picture 39" descr="A black and white image of a moon">
            <a:extLst>
              <a:ext uri="{FF2B5EF4-FFF2-40B4-BE49-F238E27FC236}">
                <a16:creationId xmlns:a16="http://schemas.microsoft.com/office/drawing/2014/main" id="{9B122133-6438-78B4-B436-526ECF8AC1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pic>
        <p:nvPicPr>
          <p:cNvPr id="44" name="Picture 43" descr="A black and white image of a moon">
            <a:extLst>
              <a:ext uri="{FF2B5EF4-FFF2-40B4-BE49-F238E27FC236}">
                <a16:creationId xmlns:a16="http://schemas.microsoft.com/office/drawing/2014/main" id="{88446266-59EB-C580-1074-F8C9D72DF8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sp>
        <p:nvSpPr>
          <p:cNvPr id="41" name="Rectangle: Rounded Corners 40">
            <a:extLst>
              <a:ext uri="{FF2B5EF4-FFF2-40B4-BE49-F238E27FC236}">
                <a16:creationId xmlns:a16="http://schemas.microsoft.com/office/drawing/2014/main" id="{8033FE8B-C29D-39A1-6884-56C0F17A9746}"/>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9B0720E-7F64-2EDC-D7B2-A480811EAD18}"/>
              </a:ext>
            </a:extLst>
          </p:cNvPr>
          <p:cNvSpPr txBox="1">
            <a:spLocks/>
          </p:cNvSpPr>
          <p:nvPr userDrawn="1"/>
        </p:nvSpPr>
        <p:spPr>
          <a:xfrm>
            <a:off x="8252336" y="3243605"/>
            <a:ext cx="365056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None/>
              <a:tabLst/>
              <a:defRPr/>
            </a:pPr>
            <a:r>
              <a:rPr lang="en-US" sz="2000" b="1" u="none" dirty="0">
                <a:solidFill>
                  <a:schemeClr val="accent5">
                    <a:lumMod val="50000"/>
                  </a:schemeClr>
                </a:solidFill>
              </a:rPr>
              <a:t>Resources and Services</a:t>
            </a:r>
            <a:endParaRPr lang="en-US" sz="2000" b="1" i="0" u="none" strike="noStrike" kern="1200" cap="none" spc="0" normalizeH="0" baseline="0" noProof="0" dirty="0">
              <a:ln>
                <a:noFill/>
              </a:ln>
              <a:solidFill>
                <a:schemeClr val="accent5">
                  <a:lumMod val="50000"/>
                </a:schemeClr>
              </a:solidFill>
              <a:effectLst/>
              <a:uLnTx/>
              <a:uFillTx/>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accent5">
                    <a:lumMod val="50000"/>
                  </a:schemeClr>
                </a:solidFill>
                <a:effectLst/>
                <a:uLnTx/>
                <a:uFillTx/>
                <a:ea typeface="+mn-ea"/>
                <a:cs typeface="+mn-cs"/>
              </a:rPr>
              <a:t>Monthly Newsletter</a:t>
            </a:r>
            <a:endParaRPr lang="en-US" sz="2000" b="0" i="0" u="none" strike="noStrike" kern="1200" cap="none" spc="0" normalizeH="0" baseline="0" noProof="0" dirty="0">
              <a:ln>
                <a:noFill/>
              </a:ln>
              <a:solidFill>
                <a:schemeClr val="accent5">
                  <a:lumMod val="50000"/>
                </a:schemeClr>
              </a:solidFill>
              <a:effectLst/>
              <a:uLnTx/>
              <a:uFillTx/>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accent5">
                    <a:lumMod val="50000"/>
                  </a:schemeClr>
                </a:solidFill>
                <a:effectLst/>
                <a:uLnTx/>
                <a:uFillTx/>
                <a:ea typeface="+mn-ea"/>
                <a:cs typeface="+mn-cs"/>
              </a:rPr>
              <a:t>Up-to-date resources, guides and tools</a:t>
            </a:r>
            <a:endParaRPr lang="en-US" sz="2000" b="0" i="0" u="none" strike="noStrike" kern="1200" cap="none" spc="0" normalizeH="0" baseline="0" noProof="0" dirty="0">
              <a:ln>
                <a:noFill/>
              </a:ln>
              <a:solidFill>
                <a:schemeClr val="accent5">
                  <a:lumMod val="50000"/>
                </a:schemeClr>
              </a:solidFill>
              <a:effectLst/>
              <a:uLnTx/>
              <a:uFillTx/>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accent5">
                    <a:lumMod val="50000"/>
                  </a:schemeClr>
                </a:solidFill>
                <a:effectLst/>
                <a:uLnTx/>
                <a:uFillTx/>
                <a:ea typeface="+mn-ea"/>
                <a:cs typeface="+mn-cs"/>
              </a:rPr>
              <a:t>1:1 technical assistance</a:t>
            </a:r>
            <a:endParaRPr lang="en-US" sz="2000" b="0" i="0" u="none" strike="noStrike" kern="1200" cap="none" spc="0" normalizeH="0" baseline="0" noProof="0" dirty="0">
              <a:ln>
                <a:noFill/>
              </a:ln>
              <a:solidFill>
                <a:schemeClr val="accent5">
                  <a:lumMod val="50000"/>
                </a:schemeClr>
              </a:solidFill>
              <a:effectLst/>
              <a:uLnTx/>
              <a:uFillTx/>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accent5">
                    <a:lumMod val="50000"/>
                  </a:schemeClr>
                </a:solidFill>
                <a:effectLst/>
                <a:uLnTx/>
                <a:uFillTx/>
                <a:ea typeface="+mn-ea"/>
                <a:cs typeface="+mn-cs"/>
              </a:rPr>
              <a:t>Learning and action webinar events</a:t>
            </a:r>
            <a:endParaRPr lang="en-US" sz="2000" b="0" i="0" u="none" strike="noStrike" kern="1200" cap="none" spc="0" normalizeH="0" baseline="0" noProof="0" dirty="0">
              <a:ln>
                <a:noFill/>
              </a:ln>
              <a:solidFill>
                <a:schemeClr val="accent5">
                  <a:lumMod val="50000"/>
                </a:schemeClr>
              </a:solidFill>
              <a:effectLst/>
              <a:uLnTx/>
              <a:uFillTx/>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accent5">
                    <a:lumMod val="50000"/>
                  </a:schemeClr>
                </a:solidFill>
                <a:effectLst/>
                <a:uLnTx/>
                <a:uFillTx/>
                <a:ea typeface="+mn-ea"/>
                <a:cs typeface="+mn-cs"/>
              </a:rPr>
              <a:t>Recorded trainings</a:t>
            </a:r>
            <a:endParaRPr lang="en-US" sz="2000" b="0" i="0" u="none" strike="noStrike" kern="1200" cap="none" spc="0" normalizeH="0" baseline="0" noProof="0" dirty="0">
              <a:ln>
                <a:noFill/>
              </a:ln>
              <a:solidFill>
                <a:schemeClr val="accent5">
                  <a:lumMod val="50000"/>
                </a:schemeClr>
              </a:solidFill>
              <a:effectLst/>
              <a:uLnTx/>
              <a:uFillTx/>
              <a:cs typeface="Calibri"/>
            </a:endParaRPr>
          </a:p>
          <a:p>
            <a:pPr marL="285750" marR="0" lvl="0" indent="-285750" algn="l" defTabSz="914400" rtl="0" eaLnBrk="1" fontAlgn="auto" latinLnBrk="0" hangingPunct="1">
              <a:lnSpc>
                <a:spcPct val="100000"/>
              </a:lnSpc>
              <a:spcBef>
                <a:spcPts val="0"/>
              </a:spcBef>
              <a:spcAft>
                <a:spcPts val="0"/>
              </a:spcAft>
              <a:buClr>
                <a:schemeClr val="accent5">
                  <a:lumMod val="50000"/>
                </a:schemeClr>
              </a:buClr>
              <a:buSzTx/>
              <a:buFont typeface="Arial" panose="020B0604020202020204" pitchFamily="34" charset="0"/>
              <a:buChar char="•"/>
              <a:tabLst/>
              <a:defRPr/>
            </a:pPr>
            <a:r>
              <a:rPr lang="en-US" sz="2000" b="1" dirty="0">
                <a:solidFill>
                  <a:schemeClr val="accent1">
                    <a:lumMod val="75000"/>
                  </a:schemeClr>
                </a:solidFill>
                <a:hlinkClick r:id="rId3">
                  <a:extLst>
                    <a:ext uri="{A12FA001-AC4F-418D-AE19-62706E023703}">
                      <ahyp:hlinkClr xmlns:ahyp="http://schemas.microsoft.com/office/drawing/2018/hyperlinkcolor" val="tx"/>
                    </a:ext>
                  </a:extLst>
                </a:hlinkClick>
              </a:rPr>
              <a:t>TASC Rural Center website</a:t>
            </a:r>
            <a:endParaRPr kumimoji="0" lang="en-US" sz="2000" b="1" i="0" u="none" strike="noStrike" kern="1200" cap="none" spc="0" normalizeH="0" baseline="0" noProof="0" dirty="0">
              <a:ln>
                <a:noFill/>
              </a:ln>
              <a:solidFill>
                <a:schemeClr val="accent1">
                  <a:lumMod val="75000"/>
                </a:schemeClr>
              </a:solidFill>
              <a:effectLst/>
              <a:uLnTx/>
              <a:uFillTx/>
              <a:ea typeface="+mn-ea"/>
              <a:cs typeface="+mn-cs"/>
            </a:endParaRPr>
          </a:p>
        </p:txBody>
      </p:sp>
      <p:sp>
        <p:nvSpPr>
          <p:cNvPr id="21" name="TextBox 20">
            <a:extLst>
              <a:ext uri="{FF2B5EF4-FFF2-40B4-BE49-F238E27FC236}">
                <a16:creationId xmlns:a16="http://schemas.microsoft.com/office/drawing/2014/main" id="{FA77C5CF-BD8E-2025-A6EB-37642C1A03C0}"/>
              </a:ext>
            </a:extLst>
          </p:cNvPr>
          <p:cNvSpPr txBox="1">
            <a:spLocks noGrp="1" noRot="1" noMove="1" noResize="1" noEditPoints="1" noAdjustHandles="1" noChangeArrowheads="1" noChangeShapeType="1"/>
          </p:cNvSpPr>
          <p:nvPr userDrawn="1"/>
        </p:nvSpPr>
        <p:spPr>
          <a:xfrm>
            <a:off x="395786" y="383155"/>
            <a:ext cx="8161360" cy="1323439"/>
          </a:xfrm>
          <a:prstGeom prst="rect">
            <a:avLst/>
          </a:prstGeom>
          <a:noFill/>
        </p:spPr>
        <p:txBody>
          <a:bodyPr wrap="square" rtlCol="0">
            <a:spAutoFit/>
          </a:bodyPr>
          <a:lstStyle/>
          <a:p>
            <a:r>
              <a:rPr lang="en-US" sz="4000" dirty="0">
                <a:solidFill>
                  <a:schemeClr val="accent5">
                    <a:lumMod val="50000"/>
                  </a:schemeClr>
                </a:solidFill>
                <a:latin typeface="+mj-lt"/>
              </a:rPr>
              <a:t>Role of Rural Quality Improvement </a:t>
            </a:r>
            <a:br>
              <a:rPr lang="en-US" sz="4000" dirty="0">
                <a:solidFill>
                  <a:schemeClr val="accent5">
                    <a:lumMod val="50000"/>
                  </a:schemeClr>
                </a:solidFill>
                <a:latin typeface="+mj-lt"/>
              </a:rPr>
            </a:br>
            <a:r>
              <a:rPr lang="en-US" sz="4000" dirty="0">
                <a:solidFill>
                  <a:schemeClr val="accent5">
                    <a:lumMod val="50000"/>
                  </a:schemeClr>
                </a:solidFill>
                <a:latin typeface="+mj-lt"/>
              </a:rPr>
              <a:t>Technical Assistance Center (RQITA)</a:t>
            </a:r>
          </a:p>
        </p:txBody>
      </p:sp>
      <p:sp>
        <p:nvSpPr>
          <p:cNvPr id="22" name="Freeform: Shape 21">
            <a:extLst>
              <a:ext uri="{FF2B5EF4-FFF2-40B4-BE49-F238E27FC236}">
                <a16:creationId xmlns:a16="http://schemas.microsoft.com/office/drawing/2014/main" id="{FB1C5EE8-6169-BECB-2256-27BB23E00B89}"/>
              </a:ext>
            </a:extLst>
          </p:cNvPr>
          <p:cNvSpPr/>
          <p:nvPr/>
        </p:nvSpPr>
        <p:spPr>
          <a:xfrm>
            <a:off x="1544910" y="2078820"/>
            <a:ext cx="1238887" cy="988515"/>
          </a:xfrm>
          <a:custGeom>
            <a:avLst/>
            <a:gdLst>
              <a:gd name="connsiteX0" fmla="*/ 350674 w 1238887"/>
              <a:gd name="connsiteY0" fmla="*/ 1819 h 988515"/>
              <a:gd name="connsiteX1" fmla="*/ 7215 w 1238887"/>
              <a:gd name="connsiteY1" fmla="*/ 459304 h 988515"/>
              <a:gd name="connsiteX2" fmla="*/ 925710 w 1238887"/>
              <a:gd name="connsiteY2" fmla="*/ 988515 h 988515"/>
              <a:gd name="connsiteX3" fmla="*/ 889387 w 1238887"/>
              <a:gd name="connsiteY3" fmla="*/ 122742 h 988515"/>
              <a:gd name="connsiteX4" fmla="*/ 657196 w 1238887"/>
              <a:gd name="connsiteY4" fmla="*/ 40441 h 988515"/>
              <a:gd name="connsiteX5" fmla="*/ 350674 w 1238887"/>
              <a:gd name="connsiteY5" fmla="*/ 1819 h 98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887" h="988515">
                <a:moveTo>
                  <a:pt x="350674" y="1819"/>
                </a:moveTo>
                <a:cubicBezTo>
                  <a:pt x="130590" y="19444"/>
                  <a:pt x="-37384" y="243052"/>
                  <a:pt x="7215" y="459304"/>
                </a:cubicBezTo>
                <a:cubicBezTo>
                  <a:pt x="95340" y="838932"/>
                  <a:pt x="586543" y="960775"/>
                  <a:pt x="925710" y="988515"/>
                </a:cubicBezTo>
                <a:cubicBezTo>
                  <a:pt x="1464270" y="984530"/>
                  <a:pt x="1211082" y="280755"/>
                  <a:pt x="889387" y="122742"/>
                </a:cubicBezTo>
                <a:cubicBezTo>
                  <a:pt x="815055" y="76611"/>
                  <a:pt x="743176" y="50250"/>
                  <a:pt x="657196" y="40441"/>
                </a:cubicBezTo>
                <a:cubicBezTo>
                  <a:pt x="555124" y="28640"/>
                  <a:pt x="454585" y="-8603"/>
                  <a:pt x="350674" y="1819"/>
                </a:cubicBezTo>
                <a:close/>
              </a:path>
            </a:pathLst>
          </a:custGeom>
          <a:solidFill>
            <a:srgbClr val="CAECD0"/>
          </a:solidFill>
          <a:ln w="0" cap="flat">
            <a:noFill/>
            <a:prstDash val="solid"/>
            <a:miter/>
          </a:ln>
        </p:spPr>
        <p:txBody>
          <a:bodyPr rtlCol="0" anchor="ctr"/>
          <a:lstStyle/>
          <a:p>
            <a:endParaRPr lang="en-US" dirty="0"/>
          </a:p>
        </p:txBody>
      </p:sp>
      <p:grpSp>
        <p:nvGrpSpPr>
          <p:cNvPr id="45" name="Group 44">
            <a:extLst>
              <a:ext uri="{FF2B5EF4-FFF2-40B4-BE49-F238E27FC236}">
                <a16:creationId xmlns:a16="http://schemas.microsoft.com/office/drawing/2014/main" id="{47C00B46-117B-5993-114F-7D694035896B}"/>
              </a:ext>
            </a:extLst>
          </p:cNvPr>
          <p:cNvGrpSpPr/>
          <p:nvPr userDrawn="1"/>
        </p:nvGrpSpPr>
        <p:grpSpPr>
          <a:xfrm>
            <a:off x="9497428" y="531077"/>
            <a:ext cx="2370848" cy="939580"/>
            <a:chOff x="2360477" y="-1811074"/>
            <a:chExt cx="8097974" cy="3209273"/>
          </a:xfrm>
        </p:grpSpPr>
        <p:pic>
          <p:nvPicPr>
            <p:cNvPr id="46" name="Graphic 45">
              <a:extLst>
                <a:ext uri="{FF2B5EF4-FFF2-40B4-BE49-F238E27FC236}">
                  <a16:creationId xmlns:a16="http://schemas.microsoft.com/office/drawing/2014/main" id="{389C8558-16D8-14D1-FB05-761F175049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60477" y="-1637043"/>
              <a:ext cx="8097974" cy="2919037"/>
            </a:xfrm>
            <a:prstGeom prst="rect">
              <a:avLst/>
            </a:prstGeom>
          </p:spPr>
        </p:pic>
        <p:pic>
          <p:nvPicPr>
            <p:cNvPr id="47" name="Picture 46" descr="A logo with green letters&#10;&#10;Description automatically generated">
              <a:extLst>
                <a:ext uri="{FF2B5EF4-FFF2-40B4-BE49-F238E27FC236}">
                  <a16:creationId xmlns:a16="http://schemas.microsoft.com/office/drawing/2014/main" id="{502F681E-3A77-888F-4A41-02D2072E51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9" name="TextBox 8">
            <a:extLst>
              <a:ext uri="{FF2B5EF4-FFF2-40B4-BE49-F238E27FC236}">
                <a16:creationId xmlns:a16="http://schemas.microsoft.com/office/drawing/2014/main" id="{E695D000-01A9-6866-E543-1F69747C656A}"/>
              </a:ext>
            </a:extLst>
          </p:cNvPr>
          <p:cNvSpPr txBox="1">
            <a:spLocks/>
          </p:cNvSpPr>
          <p:nvPr userDrawn="1"/>
        </p:nvSpPr>
        <p:spPr>
          <a:xfrm>
            <a:off x="511779" y="3236254"/>
            <a:ext cx="3427886" cy="286232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5">
                    <a:lumMod val="50000"/>
                  </a:schemeClr>
                </a:solidFill>
              </a:rPr>
              <a:t>The goal of RQITA is to improve quality and health outcomes in rural communities through technical assistance to beneficiaries of Federal Office of Rural Health Policy (FORHP) quality initiatives, which are focused on quality measure reporting and improvement.</a:t>
            </a:r>
          </a:p>
        </p:txBody>
      </p:sp>
      <p:sp>
        <p:nvSpPr>
          <p:cNvPr id="54" name="TextBox 53">
            <a:extLst>
              <a:ext uri="{FF2B5EF4-FFF2-40B4-BE49-F238E27FC236}">
                <a16:creationId xmlns:a16="http://schemas.microsoft.com/office/drawing/2014/main" id="{33243FEE-1CCA-A4E8-01C7-B383A706BEE2}"/>
              </a:ext>
            </a:extLst>
          </p:cNvPr>
          <p:cNvSpPr txBox="1">
            <a:spLocks/>
          </p:cNvSpPr>
          <p:nvPr userDrawn="1"/>
        </p:nvSpPr>
        <p:spPr>
          <a:xfrm>
            <a:off x="4250513" y="3307231"/>
            <a:ext cx="365056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5">
                    <a:lumMod val="50000"/>
                  </a:schemeClr>
                </a:solidFill>
              </a:rPr>
              <a:t>RQITA is intended to add expertise related to quality reporting and quality improvement, not to replace technical assistance support already in place. </a:t>
            </a:r>
          </a:p>
        </p:txBody>
      </p:sp>
      <p:sp>
        <p:nvSpPr>
          <p:cNvPr id="58" name="Freeform: Shape 57">
            <a:extLst>
              <a:ext uri="{FF2B5EF4-FFF2-40B4-BE49-F238E27FC236}">
                <a16:creationId xmlns:a16="http://schemas.microsoft.com/office/drawing/2014/main" id="{817DB6A2-F8E6-B1F4-D6C1-99D004A9FB7E}"/>
              </a:ext>
            </a:extLst>
          </p:cNvPr>
          <p:cNvSpPr/>
          <p:nvPr/>
        </p:nvSpPr>
        <p:spPr>
          <a:xfrm>
            <a:off x="9497428" y="1930235"/>
            <a:ext cx="1265066" cy="1128768"/>
          </a:xfrm>
          <a:custGeom>
            <a:avLst/>
            <a:gdLst>
              <a:gd name="connsiteX0" fmla="*/ 769157 w 769976"/>
              <a:gd name="connsiteY0" fmla="*/ 349089 h 687019"/>
              <a:gd name="connsiteX1" fmla="*/ 652380 w 769976"/>
              <a:gd name="connsiteY1" fmla="*/ 97057 h 687019"/>
              <a:gd name="connsiteX2" fmla="*/ 284906 w 769976"/>
              <a:gd name="connsiteY2" fmla="*/ 18762 h 687019"/>
              <a:gd name="connsiteX3" fmla="*/ 81261 w 769976"/>
              <a:gd name="connsiteY3" fmla="*/ 126490 h 687019"/>
              <a:gd name="connsiteX4" fmla="*/ 115932 w 769976"/>
              <a:gd name="connsiteY4" fmla="*/ 603216 h 687019"/>
              <a:gd name="connsiteX5" fmla="*/ 409874 w 769976"/>
              <a:gd name="connsiteY5" fmla="*/ 678559 h 687019"/>
              <a:gd name="connsiteX6" fmla="*/ 688385 w 769976"/>
              <a:gd name="connsiteY6" fmla="*/ 635315 h 687019"/>
              <a:gd name="connsiteX7" fmla="*/ 769157 w 769976"/>
              <a:gd name="connsiteY7" fmla="*/ 349089 h 68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976" h="687019">
                <a:moveTo>
                  <a:pt x="769157" y="349089"/>
                </a:moveTo>
                <a:cubicBezTo>
                  <a:pt x="763727" y="254220"/>
                  <a:pt x="722103" y="162113"/>
                  <a:pt x="652380" y="97057"/>
                </a:cubicBezTo>
                <a:cubicBezTo>
                  <a:pt x="550748" y="2188"/>
                  <a:pt x="409302" y="-21434"/>
                  <a:pt x="284906" y="18762"/>
                </a:cubicBezTo>
                <a:cubicBezTo>
                  <a:pt x="209754" y="36288"/>
                  <a:pt x="138030" y="74102"/>
                  <a:pt x="81261" y="126490"/>
                </a:cubicBezTo>
                <a:cubicBezTo>
                  <a:pt x="-48850" y="246600"/>
                  <a:pt x="-11989" y="495107"/>
                  <a:pt x="115932" y="603216"/>
                </a:cubicBezTo>
                <a:cubicBezTo>
                  <a:pt x="198609" y="673034"/>
                  <a:pt x="307289" y="672748"/>
                  <a:pt x="409874" y="678559"/>
                </a:cubicBezTo>
                <a:cubicBezTo>
                  <a:pt x="502076" y="683798"/>
                  <a:pt x="616376" y="709229"/>
                  <a:pt x="688385" y="635315"/>
                </a:cubicBezTo>
                <a:cubicBezTo>
                  <a:pt x="755346" y="566640"/>
                  <a:pt x="774396" y="440720"/>
                  <a:pt x="769157" y="349089"/>
                </a:cubicBezTo>
                <a:close/>
              </a:path>
            </a:pathLst>
          </a:custGeom>
          <a:solidFill>
            <a:schemeClr val="accent6">
              <a:lumMod val="20000"/>
              <a:lumOff val="80000"/>
            </a:schemeClr>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CEAE715-A60E-7F6D-6368-4F1F4AAF1D02}"/>
              </a:ext>
            </a:extLst>
          </p:cNvPr>
          <p:cNvSpPr/>
          <p:nvPr/>
        </p:nvSpPr>
        <p:spPr>
          <a:xfrm>
            <a:off x="5184757" y="2157599"/>
            <a:ext cx="1077426" cy="1078655"/>
          </a:xfrm>
          <a:custGeom>
            <a:avLst/>
            <a:gdLst>
              <a:gd name="connsiteX0" fmla="*/ 751118 w 769851"/>
              <a:gd name="connsiteY0" fmla="*/ 225515 h 770729"/>
              <a:gd name="connsiteX1" fmla="*/ 583573 w 769851"/>
              <a:gd name="connsiteY1" fmla="*/ 31586 h 770729"/>
              <a:gd name="connsiteX2" fmla="*/ 318873 w 769851"/>
              <a:gd name="connsiteY2" fmla="*/ 20633 h 770729"/>
              <a:gd name="connsiteX3" fmla="*/ 94941 w 769851"/>
              <a:gd name="connsiteY3" fmla="*/ 110930 h 770729"/>
              <a:gd name="connsiteX4" fmla="*/ 14550 w 769851"/>
              <a:gd name="connsiteY4" fmla="*/ 359151 h 770729"/>
              <a:gd name="connsiteX5" fmla="*/ 57126 w 769851"/>
              <a:gd name="connsiteY5" fmla="*/ 653760 h 770729"/>
              <a:gd name="connsiteX6" fmla="*/ 312682 w 769851"/>
              <a:gd name="connsiteY6" fmla="*/ 768631 h 770729"/>
              <a:gd name="connsiteX7" fmla="*/ 453176 w 769851"/>
              <a:gd name="connsiteY7" fmla="*/ 756058 h 770729"/>
              <a:gd name="connsiteX8" fmla="*/ 569667 w 769851"/>
              <a:gd name="connsiteY8" fmla="*/ 670047 h 770729"/>
              <a:gd name="connsiteX9" fmla="*/ 582621 w 769851"/>
              <a:gd name="connsiteY9" fmla="*/ 657760 h 770729"/>
              <a:gd name="connsiteX10" fmla="*/ 600147 w 769851"/>
              <a:gd name="connsiteY10" fmla="*/ 645854 h 770729"/>
              <a:gd name="connsiteX11" fmla="*/ 650534 w 769851"/>
              <a:gd name="connsiteY11" fmla="*/ 613754 h 770729"/>
              <a:gd name="connsiteX12" fmla="*/ 743593 w 769851"/>
              <a:gd name="connsiteY12" fmla="*/ 506027 h 770729"/>
              <a:gd name="connsiteX13" fmla="*/ 750927 w 769851"/>
              <a:gd name="connsiteY13" fmla="*/ 225420 h 77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9851" h="770729">
                <a:moveTo>
                  <a:pt x="751118" y="225515"/>
                </a:moveTo>
                <a:cubicBezTo>
                  <a:pt x="725496" y="140933"/>
                  <a:pt x="664536" y="68353"/>
                  <a:pt x="583573" y="31586"/>
                </a:cubicBezTo>
                <a:cubicBezTo>
                  <a:pt x="495848" y="-8228"/>
                  <a:pt x="402693" y="-8704"/>
                  <a:pt x="318873" y="20633"/>
                </a:cubicBezTo>
                <a:cubicBezTo>
                  <a:pt x="234577" y="2916"/>
                  <a:pt x="145804" y="41397"/>
                  <a:pt x="94941" y="110930"/>
                </a:cubicBezTo>
                <a:cubicBezTo>
                  <a:pt x="44649" y="179700"/>
                  <a:pt x="29504" y="277141"/>
                  <a:pt x="14550" y="359151"/>
                </a:cubicBezTo>
                <a:cubicBezTo>
                  <a:pt x="-3834" y="459926"/>
                  <a:pt x="-17740" y="572035"/>
                  <a:pt x="57126" y="653760"/>
                </a:cubicBezTo>
                <a:cubicBezTo>
                  <a:pt x="121134" y="723673"/>
                  <a:pt x="220575" y="759296"/>
                  <a:pt x="312682" y="768631"/>
                </a:cubicBezTo>
                <a:cubicBezTo>
                  <a:pt x="358402" y="773298"/>
                  <a:pt x="409456" y="770631"/>
                  <a:pt x="453176" y="756058"/>
                </a:cubicBezTo>
                <a:cubicBezTo>
                  <a:pt x="504230" y="739008"/>
                  <a:pt x="533567" y="707099"/>
                  <a:pt x="569667" y="670047"/>
                </a:cubicBezTo>
                <a:cubicBezTo>
                  <a:pt x="571953" y="667666"/>
                  <a:pt x="580906" y="659570"/>
                  <a:pt x="582621" y="657760"/>
                </a:cubicBezTo>
                <a:cubicBezTo>
                  <a:pt x="585192" y="656141"/>
                  <a:pt x="596622" y="648140"/>
                  <a:pt x="600147" y="645854"/>
                </a:cubicBezTo>
                <a:cubicBezTo>
                  <a:pt x="616911" y="635091"/>
                  <a:pt x="634151" y="625185"/>
                  <a:pt x="650534" y="613754"/>
                </a:cubicBezTo>
                <a:cubicBezTo>
                  <a:pt x="691301" y="585370"/>
                  <a:pt x="724162" y="552414"/>
                  <a:pt x="743593" y="506027"/>
                </a:cubicBezTo>
                <a:cubicBezTo>
                  <a:pt x="778074" y="423921"/>
                  <a:pt x="776550" y="310002"/>
                  <a:pt x="750927" y="225420"/>
                </a:cubicBezTo>
                <a:close/>
              </a:path>
            </a:pathLst>
          </a:custGeom>
          <a:solidFill>
            <a:schemeClr val="accent3">
              <a:lumMod val="20000"/>
              <a:lumOff val="80000"/>
            </a:schemeClr>
          </a:solidFill>
          <a:ln w="0" cap="flat">
            <a:noFill/>
            <a:prstDash val="solid"/>
            <a:miter/>
          </a:ln>
        </p:spPr>
        <p:txBody>
          <a:bodyPr rtlCol="0" anchor="ctr"/>
          <a:lstStyle/>
          <a:p>
            <a:endParaRPr lang="en-US"/>
          </a:p>
        </p:txBody>
      </p:sp>
      <p:pic>
        <p:nvPicPr>
          <p:cNvPr id="61" name="Graphic 60">
            <a:extLst>
              <a:ext uri="{FF2B5EF4-FFF2-40B4-BE49-F238E27FC236}">
                <a16:creationId xmlns:a16="http://schemas.microsoft.com/office/drawing/2014/main" id="{344DFD1A-A180-A854-BB0C-47F3E717479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44755" y="2113972"/>
            <a:ext cx="839195" cy="925658"/>
          </a:xfrm>
          <a:prstGeom prst="rect">
            <a:avLst/>
          </a:prstGeom>
        </p:spPr>
      </p:pic>
      <p:pic>
        <p:nvPicPr>
          <p:cNvPr id="63" name="Graphic 62">
            <a:extLst>
              <a:ext uri="{FF2B5EF4-FFF2-40B4-BE49-F238E27FC236}">
                <a16:creationId xmlns:a16="http://schemas.microsoft.com/office/drawing/2014/main" id="{FA2A56C8-3E64-8406-A69E-B5BDDCE3553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258565" y="1973189"/>
            <a:ext cx="981635" cy="1199776"/>
          </a:xfrm>
          <a:prstGeom prst="rect">
            <a:avLst/>
          </a:prstGeom>
        </p:spPr>
      </p:pic>
      <p:pic>
        <p:nvPicPr>
          <p:cNvPr id="65" name="Graphic 64">
            <a:extLst>
              <a:ext uri="{FF2B5EF4-FFF2-40B4-BE49-F238E27FC236}">
                <a16:creationId xmlns:a16="http://schemas.microsoft.com/office/drawing/2014/main" id="{B1E16B3E-681F-5FC2-AA31-F04AD455955B}"/>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9549611" y="1856639"/>
            <a:ext cx="1160700" cy="1239757"/>
          </a:xfrm>
          <a:prstGeom prst="rect">
            <a:avLst/>
          </a:prstGeom>
        </p:spPr>
      </p:pic>
    </p:spTree>
    <p:extLst>
      <p:ext uri="{BB962C8B-B14F-4D97-AF65-F5344CB8AC3E}">
        <p14:creationId xmlns:p14="http://schemas.microsoft.com/office/powerpoint/2010/main" val="10505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 Alternate Background 2">
    <p:bg>
      <p:bgPr>
        <a:solidFill>
          <a:schemeClr val="bg1"/>
        </a:solidFill>
        <a:effectLst/>
      </p:bgPr>
    </p:bg>
    <p:spTree>
      <p:nvGrpSpPr>
        <p:cNvPr id="1" name=""/>
        <p:cNvGrpSpPr/>
        <p:nvPr/>
      </p:nvGrpSpPr>
      <p:grpSpPr>
        <a:xfrm>
          <a:off x="0" y="0"/>
          <a:ext cx="0" cy="0"/>
          <a:chOff x="0" y="0"/>
          <a:chExt cx="0" cy="0"/>
        </a:xfrm>
      </p:grpSpPr>
      <p:pic>
        <p:nvPicPr>
          <p:cNvPr id="5" name="Picture 4" descr="A white surface with green and grey spots&#10;&#10;Description automatically generated">
            <a:extLst>
              <a:ext uri="{FF2B5EF4-FFF2-40B4-BE49-F238E27FC236}">
                <a16:creationId xmlns:a16="http://schemas.microsoft.com/office/drawing/2014/main" id="{2648AC8D-6EEF-76F1-5BC9-EDF751BB8D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B72998-6A5A-795F-2F4B-171257CB9B14}"/>
              </a:ext>
            </a:extLst>
          </p:cNvPr>
          <p:cNvSpPr>
            <a:spLocks noGrp="1"/>
          </p:cNvSpPr>
          <p:nvPr>
            <p:ph type="title" hasCustomPrompt="1"/>
          </p:nvPr>
        </p:nvSpPr>
        <p:spPr>
          <a:xfrm>
            <a:off x="395785" y="365125"/>
            <a:ext cx="8937792" cy="1325563"/>
          </a:xfrm>
        </p:spPr>
        <p:txBody>
          <a:bodyPr/>
          <a:lstStyle>
            <a:lvl1pPr>
              <a:defRPr>
                <a:solidFill>
                  <a:schemeClr val="accent5">
                    <a:lumMod val="50000"/>
                  </a:schemeClr>
                </a:solidFill>
                <a:latin typeface="+mj-lt"/>
              </a:defRPr>
            </a:lvl1pPr>
          </a:lstStyle>
          <a:p>
            <a:r>
              <a:rPr lang="en-US" dirty="0"/>
              <a:t>Slide Title</a:t>
            </a:r>
          </a:p>
        </p:txBody>
      </p:sp>
      <p:sp>
        <p:nvSpPr>
          <p:cNvPr id="3" name="Content Placeholder 2">
            <a:extLst>
              <a:ext uri="{FF2B5EF4-FFF2-40B4-BE49-F238E27FC236}">
                <a16:creationId xmlns:a16="http://schemas.microsoft.com/office/drawing/2014/main" id="{44BB3007-C075-DE81-B14E-A1766D96268D}"/>
              </a:ext>
            </a:extLst>
          </p:cNvPr>
          <p:cNvSpPr>
            <a:spLocks noGrp="1"/>
          </p:cNvSpPr>
          <p:nvPr>
            <p:ph idx="1"/>
          </p:nvPr>
        </p:nvSpPr>
        <p:spPr>
          <a:xfrm>
            <a:off x="395785" y="2071170"/>
            <a:ext cx="11472491" cy="4320127"/>
          </a:xfrm>
        </p:spPr>
        <p:txBody>
          <a:bodyPr>
            <a:normAutofit/>
          </a:bodyPr>
          <a:lstStyle>
            <a:lvl1pPr>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Tree>
    <p:extLst>
      <p:ext uri="{BB962C8B-B14F-4D97-AF65-F5344CB8AC3E}">
        <p14:creationId xmlns:p14="http://schemas.microsoft.com/office/powerpoint/2010/main" val="62190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D3330-7FA1-E4A7-E93A-4A3DEAADCC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F7DEA1-AF3C-688D-6F05-4C9067EECA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B72857-A92F-0E65-6C83-0657249F894F}"/>
              </a:ext>
            </a:extLst>
          </p:cNvPr>
          <p:cNvSpPr>
            <a:spLocks noGrp="1"/>
          </p:cNvSpPr>
          <p:nvPr>
            <p:ph type="dt" sz="half" idx="10"/>
          </p:nvPr>
        </p:nvSpPr>
        <p:spPr/>
        <p:txBody>
          <a:bodyPr/>
          <a:lstStyle/>
          <a:p>
            <a:fld id="{7BF2FAE8-03AB-47A2-A923-1BC582CBF9D8}" type="datetimeFigureOut">
              <a:rPr lang="en-US" smtClean="0"/>
              <a:t>8/23/2024</a:t>
            </a:fld>
            <a:endParaRPr lang="en-US"/>
          </a:p>
        </p:txBody>
      </p:sp>
      <p:sp>
        <p:nvSpPr>
          <p:cNvPr id="5" name="Footer Placeholder 4">
            <a:extLst>
              <a:ext uri="{FF2B5EF4-FFF2-40B4-BE49-F238E27FC236}">
                <a16:creationId xmlns:a16="http://schemas.microsoft.com/office/drawing/2014/main" id="{3B9845C4-EF5A-676C-879B-15F660690A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ADC59F-7C03-45BA-4F8A-B5FD3CB68EFB}"/>
              </a:ext>
            </a:extLst>
          </p:cNvPr>
          <p:cNvSpPr>
            <a:spLocks noGrp="1"/>
          </p:cNvSpPr>
          <p:nvPr>
            <p:ph type="sldNum" sz="quarter" idx="12"/>
          </p:nvPr>
        </p:nvSpPr>
        <p:spPr/>
        <p:txBody>
          <a:bodyPr/>
          <a:lstStyle/>
          <a:p>
            <a:fld id="{6BFD4052-E99A-4B12-98F6-CDC4F4F4B849}" type="slidenum">
              <a:rPr lang="en-US" smtClean="0"/>
              <a:t>‹#›</a:t>
            </a:fld>
            <a:endParaRPr lang="en-US"/>
          </a:p>
        </p:txBody>
      </p:sp>
    </p:spTree>
    <p:extLst>
      <p:ext uri="{BB962C8B-B14F-4D97-AF65-F5344CB8AC3E}">
        <p14:creationId xmlns:p14="http://schemas.microsoft.com/office/powerpoint/2010/main" val="12579479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2E5F-E328-D2BC-2360-C79CC5EA26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0F95D1-F8C1-C0EA-5D3C-9808046B9E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E65EA-12A5-3591-E60F-2F9974D6FF7B}"/>
              </a:ext>
            </a:extLst>
          </p:cNvPr>
          <p:cNvSpPr>
            <a:spLocks noGrp="1"/>
          </p:cNvSpPr>
          <p:nvPr>
            <p:ph type="dt" sz="half" idx="10"/>
          </p:nvPr>
        </p:nvSpPr>
        <p:spPr/>
        <p:txBody>
          <a:bodyPr/>
          <a:lstStyle/>
          <a:p>
            <a:fld id="{7BF2FAE8-03AB-47A2-A923-1BC582CBF9D8}" type="datetimeFigureOut">
              <a:rPr lang="en-US" smtClean="0"/>
              <a:t>8/23/2024</a:t>
            </a:fld>
            <a:endParaRPr lang="en-US"/>
          </a:p>
        </p:txBody>
      </p:sp>
      <p:sp>
        <p:nvSpPr>
          <p:cNvPr id="5" name="Footer Placeholder 4">
            <a:extLst>
              <a:ext uri="{FF2B5EF4-FFF2-40B4-BE49-F238E27FC236}">
                <a16:creationId xmlns:a16="http://schemas.microsoft.com/office/drawing/2014/main" id="{3AE4D7EA-2729-D5C5-A496-C884B5282A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B4956-B0A3-7F07-2C3B-1D32D86ACECE}"/>
              </a:ext>
            </a:extLst>
          </p:cNvPr>
          <p:cNvSpPr>
            <a:spLocks noGrp="1"/>
          </p:cNvSpPr>
          <p:nvPr>
            <p:ph type="sldNum" sz="quarter" idx="12"/>
          </p:nvPr>
        </p:nvSpPr>
        <p:spPr/>
        <p:txBody>
          <a:bodyPr/>
          <a:lstStyle/>
          <a:p>
            <a:fld id="{6BFD4052-E99A-4B12-98F6-CDC4F4F4B849}" type="slidenum">
              <a:rPr lang="en-US" smtClean="0"/>
              <a:t>‹#›</a:t>
            </a:fld>
            <a:endParaRPr lang="en-US"/>
          </a:p>
        </p:txBody>
      </p:sp>
    </p:spTree>
    <p:extLst>
      <p:ext uri="{BB962C8B-B14F-4D97-AF65-F5344CB8AC3E}">
        <p14:creationId xmlns:p14="http://schemas.microsoft.com/office/powerpoint/2010/main" val="3707388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BF6E8-AAB8-B5FB-E8CF-9EBB5A07A7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1DFD4B-BD3C-5391-6159-82666A08B1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92305-2BAF-5396-A28E-C2551CA49475}"/>
              </a:ext>
            </a:extLst>
          </p:cNvPr>
          <p:cNvSpPr>
            <a:spLocks noGrp="1"/>
          </p:cNvSpPr>
          <p:nvPr>
            <p:ph type="dt" sz="half" idx="10"/>
          </p:nvPr>
        </p:nvSpPr>
        <p:spPr/>
        <p:txBody>
          <a:bodyPr/>
          <a:lstStyle/>
          <a:p>
            <a:fld id="{7BF2FAE8-03AB-47A2-A923-1BC582CBF9D8}" type="datetimeFigureOut">
              <a:rPr lang="en-US" smtClean="0"/>
              <a:t>8/23/2024</a:t>
            </a:fld>
            <a:endParaRPr lang="en-US"/>
          </a:p>
        </p:txBody>
      </p:sp>
      <p:sp>
        <p:nvSpPr>
          <p:cNvPr id="5" name="Footer Placeholder 4">
            <a:extLst>
              <a:ext uri="{FF2B5EF4-FFF2-40B4-BE49-F238E27FC236}">
                <a16:creationId xmlns:a16="http://schemas.microsoft.com/office/drawing/2014/main" id="{F608B6AE-B442-7856-12AB-2FBDD11C12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FFA2E-7E7A-8F83-3706-DD7CCD0A50DE}"/>
              </a:ext>
            </a:extLst>
          </p:cNvPr>
          <p:cNvSpPr>
            <a:spLocks noGrp="1"/>
          </p:cNvSpPr>
          <p:nvPr>
            <p:ph type="sldNum" sz="quarter" idx="12"/>
          </p:nvPr>
        </p:nvSpPr>
        <p:spPr/>
        <p:txBody>
          <a:bodyPr/>
          <a:lstStyle/>
          <a:p>
            <a:fld id="{6BFD4052-E99A-4B12-98F6-CDC4F4F4B849}" type="slidenum">
              <a:rPr lang="en-US" smtClean="0"/>
              <a:t>‹#›</a:t>
            </a:fld>
            <a:endParaRPr lang="en-US"/>
          </a:p>
        </p:txBody>
      </p:sp>
    </p:spTree>
    <p:extLst>
      <p:ext uri="{BB962C8B-B14F-4D97-AF65-F5344CB8AC3E}">
        <p14:creationId xmlns:p14="http://schemas.microsoft.com/office/powerpoint/2010/main" val="31326552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25CF-817E-36ED-C466-B8F86640C9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43C39F-593B-17D0-8FD5-A754830E06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9737CB-0985-9E07-BA4C-6C8854DEE5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8FE467-145C-98FC-44E7-C864DBF35137}"/>
              </a:ext>
            </a:extLst>
          </p:cNvPr>
          <p:cNvSpPr>
            <a:spLocks noGrp="1"/>
          </p:cNvSpPr>
          <p:nvPr>
            <p:ph type="dt" sz="half" idx="10"/>
          </p:nvPr>
        </p:nvSpPr>
        <p:spPr/>
        <p:txBody>
          <a:bodyPr/>
          <a:lstStyle/>
          <a:p>
            <a:fld id="{7BF2FAE8-03AB-47A2-A923-1BC582CBF9D8}" type="datetimeFigureOut">
              <a:rPr lang="en-US" smtClean="0"/>
              <a:t>8/23/2024</a:t>
            </a:fld>
            <a:endParaRPr lang="en-US"/>
          </a:p>
        </p:txBody>
      </p:sp>
      <p:sp>
        <p:nvSpPr>
          <p:cNvPr id="6" name="Footer Placeholder 5">
            <a:extLst>
              <a:ext uri="{FF2B5EF4-FFF2-40B4-BE49-F238E27FC236}">
                <a16:creationId xmlns:a16="http://schemas.microsoft.com/office/drawing/2014/main" id="{56E1CBC2-6E80-4ABD-FCEC-7BF7583971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986470-8E69-D0B5-B671-C29C4185C7E7}"/>
              </a:ext>
            </a:extLst>
          </p:cNvPr>
          <p:cNvSpPr>
            <a:spLocks noGrp="1"/>
          </p:cNvSpPr>
          <p:nvPr>
            <p:ph type="sldNum" sz="quarter" idx="12"/>
          </p:nvPr>
        </p:nvSpPr>
        <p:spPr/>
        <p:txBody>
          <a:bodyPr/>
          <a:lstStyle/>
          <a:p>
            <a:fld id="{6BFD4052-E99A-4B12-98F6-CDC4F4F4B849}" type="slidenum">
              <a:rPr lang="en-US" smtClean="0"/>
              <a:t>‹#›</a:t>
            </a:fld>
            <a:endParaRPr lang="en-US"/>
          </a:p>
        </p:txBody>
      </p:sp>
    </p:spTree>
    <p:extLst>
      <p:ext uri="{BB962C8B-B14F-4D97-AF65-F5344CB8AC3E}">
        <p14:creationId xmlns:p14="http://schemas.microsoft.com/office/powerpoint/2010/main" val="648126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5796-01D5-DEC0-E274-2E2CB3A18F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AFA346-0A0F-1791-401A-81D76A4423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6F3EB7-1BAA-FDDF-6B62-CFFF13284C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0FB657-FE1F-17C0-104B-19D6B7ECDF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DB9373-18BA-B259-7B6F-7DAEBDCE5C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A8EDC3-4222-3C31-6696-C6782969984F}"/>
              </a:ext>
            </a:extLst>
          </p:cNvPr>
          <p:cNvSpPr>
            <a:spLocks noGrp="1"/>
          </p:cNvSpPr>
          <p:nvPr>
            <p:ph type="dt" sz="half" idx="10"/>
          </p:nvPr>
        </p:nvSpPr>
        <p:spPr/>
        <p:txBody>
          <a:bodyPr/>
          <a:lstStyle/>
          <a:p>
            <a:fld id="{7BF2FAE8-03AB-47A2-A923-1BC582CBF9D8}" type="datetimeFigureOut">
              <a:rPr lang="en-US" smtClean="0"/>
              <a:t>8/23/2024</a:t>
            </a:fld>
            <a:endParaRPr lang="en-US"/>
          </a:p>
        </p:txBody>
      </p:sp>
      <p:sp>
        <p:nvSpPr>
          <p:cNvPr id="8" name="Footer Placeholder 7">
            <a:extLst>
              <a:ext uri="{FF2B5EF4-FFF2-40B4-BE49-F238E27FC236}">
                <a16:creationId xmlns:a16="http://schemas.microsoft.com/office/drawing/2014/main" id="{8B0459E2-4E7E-DC3C-4C66-1C6CA1922A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F9441E-CBCF-56D3-C4B2-69C3142FF2D3}"/>
              </a:ext>
            </a:extLst>
          </p:cNvPr>
          <p:cNvSpPr>
            <a:spLocks noGrp="1"/>
          </p:cNvSpPr>
          <p:nvPr>
            <p:ph type="sldNum" sz="quarter" idx="12"/>
          </p:nvPr>
        </p:nvSpPr>
        <p:spPr/>
        <p:txBody>
          <a:bodyPr/>
          <a:lstStyle/>
          <a:p>
            <a:fld id="{6BFD4052-E99A-4B12-98F6-CDC4F4F4B849}" type="slidenum">
              <a:rPr lang="en-US" smtClean="0"/>
              <a:t>‹#›</a:t>
            </a:fld>
            <a:endParaRPr lang="en-US"/>
          </a:p>
        </p:txBody>
      </p:sp>
    </p:spTree>
    <p:extLst>
      <p:ext uri="{BB962C8B-B14F-4D97-AF65-F5344CB8AC3E}">
        <p14:creationId xmlns:p14="http://schemas.microsoft.com/office/powerpoint/2010/main" val="1369387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4A66-B0F1-DCA8-3D54-58CDE1501C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091B4F-EE4A-7578-2EC3-8D5BFB9B6859}"/>
              </a:ext>
            </a:extLst>
          </p:cNvPr>
          <p:cNvSpPr>
            <a:spLocks noGrp="1"/>
          </p:cNvSpPr>
          <p:nvPr>
            <p:ph type="dt" sz="half" idx="10"/>
          </p:nvPr>
        </p:nvSpPr>
        <p:spPr/>
        <p:txBody>
          <a:bodyPr/>
          <a:lstStyle/>
          <a:p>
            <a:fld id="{7BF2FAE8-03AB-47A2-A923-1BC582CBF9D8}" type="datetimeFigureOut">
              <a:rPr lang="en-US" smtClean="0"/>
              <a:t>8/23/2024</a:t>
            </a:fld>
            <a:endParaRPr lang="en-US"/>
          </a:p>
        </p:txBody>
      </p:sp>
      <p:sp>
        <p:nvSpPr>
          <p:cNvPr id="4" name="Footer Placeholder 3">
            <a:extLst>
              <a:ext uri="{FF2B5EF4-FFF2-40B4-BE49-F238E27FC236}">
                <a16:creationId xmlns:a16="http://schemas.microsoft.com/office/drawing/2014/main" id="{248C7877-4423-6E20-2DDF-E180E926ED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467FC4-BB37-805F-75A0-0579000C9F4C}"/>
              </a:ext>
            </a:extLst>
          </p:cNvPr>
          <p:cNvSpPr>
            <a:spLocks noGrp="1"/>
          </p:cNvSpPr>
          <p:nvPr>
            <p:ph type="sldNum" sz="quarter" idx="12"/>
          </p:nvPr>
        </p:nvSpPr>
        <p:spPr/>
        <p:txBody>
          <a:bodyPr/>
          <a:lstStyle/>
          <a:p>
            <a:fld id="{6BFD4052-E99A-4B12-98F6-CDC4F4F4B849}" type="slidenum">
              <a:rPr lang="en-US" smtClean="0"/>
              <a:t>‹#›</a:t>
            </a:fld>
            <a:endParaRPr lang="en-US"/>
          </a:p>
        </p:txBody>
      </p:sp>
    </p:spTree>
    <p:extLst>
      <p:ext uri="{BB962C8B-B14F-4D97-AF65-F5344CB8AC3E}">
        <p14:creationId xmlns:p14="http://schemas.microsoft.com/office/powerpoint/2010/main" val="2635916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22D404-547D-3F19-A928-CE1EDBA3765A}"/>
              </a:ext>
            </a:extLst>
          </p:cNvPr>
          <p:cNvSpPr>
            <a:spLocks noGrp="1"/>
          </p:cNvSpPr>
          <p:nvPr>
            <p:ph type="dt" sz="half" idx="10"/>
          </p:nvPr>
        </p:nvSpPr>
        <p:spPr/>
        <p:txBody>
          <a:bodyPr/>
          <a:lstStyle/>
          <a:p>
            <a:fld id="{7BF2FAE8-03AB-47A2-A923-1BC582CBF9D8}" type="datetimeFigureOut">
              <a:rPr lang="en-US" smtClean="0"/>
              <a:t>8/23/2024</a:t>
            </a:fld>
            <a:endParaRPr lang="en-US"/>
          </a:p>
        </p:txBody>
      </p:sp>
      <p:sp>
        <p:nvSpPr>
          <p:cNvPr id="3" name="Footer Placeholder 2">
            <a:extLst>
              <a:ext uri="{FF2B5EF4-FFF2-40B4-BE49-F238E27FC236}">
                <a16:creationId xmlns:a16="http://schemas.microsoft.com/office/drawing/2014/main" id="{AB029398-F95D-EA64-0457-AD7FBF5F96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4240E8-2E0F-1245-DF64-AF6C18F5101E}"/>
              </a:ext>
            </a:extLst>
          </p:cNvPr>
          <p:cNvSpPr>
            <a:spLocks noGrp="1"/>
          </p:cNvSpPr>
          <p:nvPr>
            <p:ph type="sldNum" sz="quarter" idx="12"/>
          </p:nvPr>
        </p:nvSpPr>
        <p:spPr/>
        <p:txBody>
          <a:bodyPr/>
          <a:lstStyle/>
          <a:p>
            <a:fld id="{6BFD4052-E99A-4B12-98F6-CDC4F4F4B849}" type="slidenum">
              <a:rPr lang="en-US" smtClean="0"/>
              <a:t>‹#›</a:t>
            </a:fld>
            <a:endParaRPr lang="en-US"/>
          </a:p>
        </p:txBody>
      </p:sp>
    </p:spTree>
    <p:extLst>
      <p:ext uri="{BB962C8B-B14F-4D97-AF65-F5344CB8AC3E}">
        <p14:creationId xmlns:p14="http://schemas.microsoft.com/office/powerpoint/2010/main" val="31547146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78B9-C211-7460-E7B1-94C06DBDED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1F3DD5-A4B1-5755-6F7D-3D85023FEE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668F79-FE6C-A1F1-9DA8-8DD3A549A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149A80-E6EA-D4DA-866E-C7488F8B429A}"/>
              </a:ext>
            </a:extLst>
          </p:cNvPr>
          <p:cNvSpPr>
            <a:spLocks noGrp="1"/>
          </p:cNvSpPr>
          <p:nvPr>
            <p:ph type="dt" sz="half" idx="10"/>
          </p:nvPr>
        </p:nvSpPr>
        <p:spPr/>
        <p:txBody>
          <a:bodyPr/>
          <a:lstStyle/>
          <a:p>
            <a:fld id="{7BF2FAE8-03AB-47A2-A923-1BC582CBF9D8}" type="datetimeFigureOut">
              <a:rPr lang="en-US" smtClean="0"/>
              <a:t>8/23/2024</a:t>
            </a:fld>
            <a:endParaRPr lang="en-US"/>
          </a:p>
        </p:txBody>
      </p:sp>
      <p:sp>
        <p:nvSpPr>
          <p:cNvPr id="6" name="Footer Placeholder 5">
            <a:extLst>
              <a:ext uri="{FF2B5EF4-FFF2-40B4-BE49-F238E27FC236}">
                <a16:creationId xmlns:a16="http://schemas.microsoft.com/office/drawing/2014/main" id="{13C1328B-6229-8481-7B2F-3C8B69594B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F40734-351A-3DAD-FBDA-E9C3FAA2F00A}"/>
              </a:ext>
            </a:extLst>
          </p:cNvPr>
          <p:cNvSpPr>
            <a:spLocks noGrp="1"/>
          </p:cNvSpPr>
          <p:nvPr>
            <p:ph type="sldNum" sz="quarter" idx="12"/>
          </p:nvPr>
        </p:nvSpPr>
        <p:spPr/>
        <p:txBody>
          <a:bodyPr/>
          <a:lstStyle/>
          <a:p>
            <a:fld id="{6BFD4052-E99A-4B12-98F6-CDC4F4F4B849}" type="slidenum">
              <a:rPr lang="en-US" smtClean="0"/>
              <a:t>‹#›</a:t>
            </a:fld>
            <a:endParaRPr lang="en-US"/>
          </a:p>
        </p:txBody>
      </p:sp>
    </p:spTree>
    <p:extLst>
      <p:ext uri="{BB962C8B-B14F-4D97-AF65-F5344CB8AC3E}">
        <p14:creationId xmlns:p14="http://schemas.microsoft.com/office/powerpoint/2010/main" val="1941878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FCCD0-4B5D-922C-44FA-600AE8BD5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9C79E2-490D-71F7-1F27-E73ADDA2A0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A55066-8506-2D61-649A-17C9AF155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00411F-4790-8D67-4ED5-6C0EF7695C3D}"/>
              </a:ext>
            </a:extLst>
          </p:cNvPr>
          <p:cNvSpPr>
            <a:spLocks noGrp="1"/>
          </p:cNvSpPr>
          <p:nvPr>
            <p:ph type="dt" sz="half" idx="10"/>
          </p:nvPr>
        </p:nvSpPr>
        <p:spPr/>
        <p:txBody>
          <a:bodyPr/>
          <a:lstStyle/>
          <a:p>
            <a:fld id="{7BF2FAE8-03AB-47A2-A923-1BC582CBF9D8}" type="datetimeFigureOut">
              <a:rPr lang="en-US" smtClean="0"/>
              <a:t>8/23/2024</a:t>
            </a:fld>
            <a:endParaRPr lang="en-US"/>
          </a:p>
        </p:txBody>
      </p:sp>
      <p:sp>
        <p:nvSpPr>
          <p:cNvPr id="6" name="Footer Placeholder 5">
            <a:extLst>
              <a:ext uri="{FF2B5EF4-FFF2-40B4-BE49-F238E27FC236}">
                <a16:creationId xmlns:a16="http://schemas.microsoft.com/office/drawing/2014/main" id="{6021FDB0-C5C7-F847-B8D1-8DF73C580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9AECF5-9805-C626-B809-0820298F25B8}"/>
              </a:ext>
            </a:extLst>
          </p:cNvPr>
          <p:cNvSpPr>
            <a:spLocks noGrp="1"/>
          </p:cNvSpPr>
          <p:nvPr>
            <p:ph type="sldNum" sz="quarter" idx="12"/>
          </p:nvPr>
        </p:nvSpPr>
        <p:spPr/>
        <p:txBody>
          <a:bodyPr/>
          <a:lstStyle/>
          <a:p>
            <a:fld id="{6BFD4052-E99A-4B12-98F6-CDC4F4F4B849}" type="slidenum">
              <a:rPr lang="en-US" smtClean="0"/>
              <a:t>‹#›</a:t>
            </a:fld>
            <a:endParaRPr lang="en-US"/>
          </a:p>
        </p:txBody>
      </p:sp>
    </p:spTree>
    <p:extLst>
      <p:ext uri="{BB962C8B-B14F-4D97-AF65-F5344CB8AC3E}">
        <p14:creationId xmlns:p14="http://schemas.microsoft.com/office/powerpoint/2010/main" val="4129875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B72998-6A5A-795F-2F4B-171257CB9B14}"/>
              </a:ext>
            </a:extLst>
          </p:cNvPr>
          <p:cNvSpPr>
            <a:spLocks noGrp="1"/>
          </p:cNvSpPr>
          <p:nvPr>
            <p:ph type="title" hasCustomPrompt="1"/>
          </p:nvPr>
        </p:nvSpPr>
        <p:spPr>
          <a:xfrm>
            <a:off x="395785" y="365125"/>
            <a:ext cx="8937792" cy="1325563"/>
          </a:xfrm>
        </p:spPr>
        <p:txBody>
          <a:bodyPr/>
          <a:lstStyle>
            <a:lvl1pPr>
              <a:defRPr>
                <a:solidFill>
                  <a:schemeClr val="accent5">
                    <a:lumMod val="50000"/>
                  </a:schemeClr>
                </a:solidFill>
                <a:latin typeface="+mj-lt"/>
              </a:defRPr>
            </a:lvl1pPr>
          </a:lstStyle>
          <a:p>
            <a:r>
              <a:rPr lang="en-US" dirty="0"/>
              <a:t>Slide Title</a:t>
            </a:r>
          </a:p>
        </p:txBody>
      </p:sp>
      <p:sp>
        <p:nvSpPr>
          <p:cNvPr id="3" name="Content Placeholder 2">
            <a:extLst>
              <a:ext uri="{FF2B5EF4-FFF2-40B4-BE49-F238E27FC236}">
                <a16:creationId xmlns:a16="http://schemas.microsoft.com/office/drawing/2014/main" id="{44BB3007-C075-DE81-B14E-A1766D96268D}"/>
              </a:ext>
            </a:extLst>
          </p:cNvPr>
          <p:cNvSpPr>
            <a:spLocks noGrp="1"/>
          </p:cNvSpPr>
          <p:nvPr>
            <p:ph idx="1"/>
          </p:nvPr>
        </p:nvSpPr>
        <p:spPr>
          <a:xfrm>
            <a:off x="395785" y="2071170"/>
            <a:ext cx="11472491" cy="4320127"/>
          </a:xfrm>
        </p:spPr>
        <p:txBody>
          <a:bodyPr>
            <a:normAutofit/>
          </a:bodyPr>
          <a:lstStyle>
            <a:lvl1pPr>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Tree>
    <p:extLst>
      <p:ext uri="{BB962C8B-B14F-4D97-AF65-F5344CB8AC3E}">
        <p14:creationId xmlns:p14="http://schemas.microsoft.com/office/powerpoint/2010/main" val="33382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D3E83-93E1-2B0F-F64F-B2D9A19D8C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80972F-F0AA-2332-15E2-ADA3F66DB5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30AA14-FD2C-FDDB-4A10-14832539B9FE}"/>
              </a:ext>
            </a:extLst>
          </p:cNvPr>
          <p:cNvSpPr>
            <a:spLocks noGrp="1"/>
          </p:cNvSpPr>
          <p:nvPr>
            <p:ph type="dt" sz="half" idx="10"/>
          </p:nvPr>
        </p:nvSpPr>
        <p:spPr/>
        <p:txBody>
          <a:bodyPr/>
          <a:lstStyle/>
          <a:p>
            <a:fld id="{7BF2FAE8-03AB-47A2-A923-1BC582CBF9D8}" type="datetimeFigureOut">
              <a:rPr lang="en-US" smtClean="0"/>
              <a:t>8/23/2024</a:t>
            </a:fld>
            <a:endParaRPr lang="en-US"/>
          </a:p>
        </p:txBody>
      </p:sp>
      <p:sp>
        <p:nvSpPr>
          <p:cNvPr id="5" name="Footer Placeholder 4">
            <a:extLst>
              <a:ext uri="{FF2B5EF4-FFF2-40B4-BE49-F238E27FC236}">
                <a16:creationId xmlns:a16="http://schemas.microsoft.com/office/drawing/2014/main" id="{3A8A91E8-42D8-E351-0580-CAF4B7991B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A2FCC2-8C72-1822-4C63-8965A3505793}"/>
              </a:ext>
            </a:extLst>
          </p:cNvPr>
          <p:cNvSpPr>
            <a:spLocks noGrp="1"/>
          </p:cNvSpPr>
          <p:nvPr>
            <p:ph type="sldNum" sz="quarter" idx="12"/>
          </p:nvPr>
        </p:nvSpPr>
        <p:spPr/>
        <p:txBody>
          <a:bodyPr/>
          <a:lstStyle/>
          <a:p>
            <a:fld id="{6BFD4052-E99A-4B12-98F6-CDC4F4F4B849}" type="slidenum">
              <a:rPr lang="en-US" smtClean="0"/>
              <a:t>‹#›</a:t>
            </a:fld>
            <a:endParaRPr lang="en-US"/>
          </a:p>
        </p:txBody>
      </p:sp>
    </p:spTree>
    <p:extLst>
      <p:ext uri="{BB962C8B-B14F-4D97-AF65-F5344CB8AC3E}">
        <p14:creationId xmlns:p14="http://schemas.microsoft.com/office/powerpoint/2010/main" val="3838561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5A431F-B4E6-C682-F008-852B571355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CB492F-6BDA-5365-0BA5-BBD320D8AF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FB47AB-37F7-2CAA-07BA-66892321F206}"/>
              </a:ext>
            </a:extLst>
          </p:cNvPr>
          <p:cNvSpPr>
            <a:spLocks noGrp="1"/>
          </p:cNvSpPr>
          <p:nvPr>
            <p:ph type="dt" sz="half" idx="10"/>
          </p:nvPr>
        </p:nvSpPr>
        <p:spPr/>
        <p:txBody>
          <a:bodyPr/>
          <a:lstStyle/>
          <a:p>
            <a:fld id="{7BF2FAE8-03AB-47A2-A923-1BC582CBF9D8}" type="datetimeFigureOut">
              <a:rPr lang="en-US" smtClean="0"/>
              <a:t>8/23/2024</a:t>
            </a:fld>
            <a:endParaRPr lang="en-US"/>
          </a:p>
        </p:txBody>
      </p:sp>
      <p:sp>
        <p:nvSpPr>
          <p:cNvPr id="5" name="Footer Placeholder 4">
            <a:extLst>
              <a:ext uri="{FF2B5EF4-FFF2-40B4-BE49-F238E27FC236}">
                <a16:creationId xmlns:a16="http://schemas.microsoft.com/office/drawing/2014/main" id="{D88CDD67-A8A7-E5E9-A4BD-8D2A625BB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0063C7-AA65-71E3-3259-094427E480D4}"/>
              </a:ext>
            </a:extLst>
          </p:cNvPr>
          <p:cNvSpPr>
            <a:spLocks noGrp="1"/>
          </p:cNvSpPr>
          <p:nvPr>
            <p:ph type="sldNum" sz="quarter" idx="12"/>
          </p:nvPr>
        </p:nvSpPr>
        <p:spPr/>
        <p:txBody>
          <a:bodyPr/>
          <a:lstStyle/>
          <a:p>
            <a:fld id="{6BFD4052-E99A-4B12-98F6-CDC4F4F4B849}" type="slidenum">
              <a:rPr lang="en-US" smtClean="0"/>
              <a:t>‹#›</a:t>
            </a:fld>
            <a:endParaRPr lang="en-US"/>
          </a:p>
        </p:txBody>
      </p:sp>
    </p:spTree>
    <p:extLst>
      <p:ext uri="{BB962C8B-B14F-4D97-AF65-F5344CB8AC3E}">
        <p14:creationId xmlns:p14="http://schemas.microsoft.com/office/powerpoint/2010/main" val="361604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elcome">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8" name="TextBox 7">
            <a:extLst>
              <a:ext uri="{FF2B5EF4-FFF2-40B4-BE49-F238E27FC236}">
                <a16:creationId xmlns:a16="http://schemas.microsoft.com/office/drawing/2014/main" id="{AEAC8682-87B0-612A-3C99-152DAFBFF1E9}"/>
              </a:ext>
            </a:extLst>
          </p:cNvPr>
          <p:cNvSpPr txBox="1"/>
          <p:nvPr userDrawn="1"/>
        </p:nvSpPr>
        <p:spPr>
          <a:xfrm>
            <a:off x="395785" y="6388473"/>
            <a:ext cx="6108404"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“Background and Purpose” section of your Collaborative Poster.</a:t>
            </a:r>
            <a:endParaRPr lang="en-US" sz="1000" i="1" dirty="0"/>
          </a:p>
        </p:txBody>
      </p:sp>
      <p:sp>
        <p:nvSpPr>
          <p:cNvPr id="13" name="TextBox 12">
            <a:extLst>
              <a:ext uri="{FF2B5EF4-FFF2-40B4-BE49-F238E27FC236}">
                <a16:creationId xmlns:a16="http://schemas.microsoft.com/office/drawing/2014/main" id="{62D8D795-3765-E2A5-5263-CB1C92FD77D1}"/>
              </a:ext>
            </a:extLst>
          </p:cNvPr>
          <p:cNvSpPr txBox="1"/>
          <p:nvPr userDrawn="1"/>
        </p:nvSpPr>
        <p:spPr>
          <a:xfrm>
            <a:off x="395785" y="1838152"/>
            <a:ext cx="11193960" cy="3785652"/>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Please complete this project workbook in its entirety. At the end of the collaborative, your workbook will contain all the necessary elements to create a project poster.</a:t>
            </a:r>
          </a:p>
          <a:p>
            <a:pPr marL="182880" marR="0" lvl="0" indent="-18288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We recommend saving all project materials to a designated folder on your work computer. Be sure to save your signed commitment form for the collaborative there, too.</a:t>
            </a:r>
          </a:p>
          <a:p>
            <a:pPr marL="182880" marR="0" lvl="0" indent="-18288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9595B"/>
              </a:solidFill>
              <a:effectLst/>
              <a:uLnTx/>
              <a:uFillTx/>
              <a:latin typeface="Calibri"/>
              <a:ea typeface="+mn-ea"/>
              <a:cs typeface="+mn-cs"/>
            </a:endParaRPr>
          </a:p>
          <a:p>
            <a:pPr marL="0" indent="0">
              <a:spcBef>
                <a:spcPts val="1200"/>
              </a:spcBef>
              <a:buFont typeface="Arial" panose="020B0604020202020204" pitchFamily="34" charset="0"/>
              <a:buNone/>
            </a:pPr>
            <a:r>
              <a:rPr lang="en-US" sz="2000" b="1" dirty="0"/>
              <a:t>Hospital Name:</a:t>
            </a:r>
            <a:endParaRPr lang="en-US" sz="2000" dirty="0"/>
          </a:p>
          <a:p>
            <a:pPr marL="0" indent="0">
              <a:spcBef>
                <a:spcPts val="1200"/>
              </a:spcBef>
              <a:buFont typeface="Arial" panose="020B0604020202020204" pitchFamily="34" charset="0"/>
              <a:buNone/>
            </a:pPr>
            <a:r>
              <a:rPr lang="en-US" sz="2000" b="1" dirty="0"/>
              <a:t>Team Leader:</a:t>
            </a:r>
            <a:endParaRPr lang="en-US" sz="2000" dirty="0"/>
          </a:p>
          <a:p>
            <a:pPr marL="0" indent="0">
              <a:spcBef>
                <a:spcPts val="1200"/>
              </a:spcBef>
              <a:buFont typeface="Arial" panose="020B0604020202020204" pitchFamily="34" charset="0"/>
              <a:buNone/>
            </a:pPr>
            <a:r>
              <a:rPr lang="en-US" sz="2000" b="1" dirty="0"/>
              <a:t>Senior Leadership Project Sponsor:</a:t>
            </a:r>
            <a:endParaRPr lang="en-US" sz="2000" dirty="0"/>
          </a:p>
          <a:p>
            <a:pPr marL="182880" marR="0" lvl="0" indent="-18288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9595B"/>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7AC31E39-5DC0-775C-5B4D-8E7F05937C7A}"/>
              </a:ext>
            </a:extLst>
          </p:cNvPr>
          <p:cNvSpPr txBox="1"/>
          <p:nvPr userDrawn="1"/>
        </p:nvSpPr>
        <p:spPr>
          <a:xfrm>
            <a:off x="395785" y="582028"/>
            <a:ext cx="7612655" cy="769441"/>
          </a:xfrm>
          <a:prstGeom prst="rect">
            <a:avLst/>
          </a:prstGeom>
          <a:noFill/>
        </p:spPr>
        <p:txBody>
          <a:bodyPr wrap="square" rtlCol="0">
            <a:spAutoFit/>
          </a:bodyPr>
          <a:lstStyle/>
          <a:p>
            <a:r>
              <a:rPr lang="en-US" sz="4400" dirty="0">
                <a:latin typeface="+mj-lt"/>
              </a:rPr>
              <a:t>Welcome</a:t>
            </a:r>
          </a:p>
        </p:txBody>
      </p:sp>
      <p:sp>
        <p:nvSpPr>
          <p:cNvPr id="2" name="Content Placeholder 8">
            <a:extLst>
              <a:ext uri="{FF2B5EF4-FFF2-40B4-BE49-F238E27FC236}">
                <a16:creationId xmlns:a16="http://schemas.microsoft.com/office/drawing/2014/main" id="{E4985763-DC09-5A7A-FDEF-122923C6135F}"/>
              </a:ext>
            </a:extLst>
          </p:cNvPr>
          <p:cNvSpPr>
            <a:spLocks noGrp="1"/>
          </p:cNvSpPr>
          <p:nvPr>
            <p:ph sz="quarter" idx="15" hasCustomPrompt="1"/>
          </p:nvPr>
        </p:nvSpPr>
        <p:spPr>
          <a:xfrm>
            <a:off x="2216995" y="3878856"/>
            <a:ext cx="8412480" cy="361195"/>
          </a:xfrm>
          <a:solidFill>
            <a:schemeClr val="bg1">
              <a:lumMod val="95000"/>
            </a:schemeClr>
          </a:solidFill>
        </p:spPr>
        <p:txBody>
          <a:bodyPr anchor="ctr" anchorCtr="0"/>
          <a:lstStyle>
            <a:lvl1pPr marL="0" indent="0">
              <a:buNone/>
              <a:defRPr sz="1600" i="0">
                <a:solidFill>
                  <a:schemeClr val="accent1"/>
                </a:solidFill>
              </a:defRPr>
            </a:lvl1pPr>
          </a:lstStyle>
          <a:p>
            <a:pPr lvl="0"/>
            <a:r>
              <a:rPr lang="en-US" dirty="0"/>
              <a:t>Insert here</a:t>
            </a:r>
          </a:p>
        </p:txBody>
      </p:sp>
      <p:sp>
        <p:nvSpPr>
          <p:cNvPr id="3" name="Content Placeholder 8">
            <a:extLst>
              <a:ext uri="{FF2B5EF4-FFF2-40B4-BE49-F238E27FC236}">
                <a16:creationId xmlns:a16="http://schemas.microsoft.com/office/drawing/2014/main" id="{801D287C-6D9C-7D44-D3DE-7ADF43C18EB3}"/>
              </a:ext>
            </a:extLst>
          </p:cNvPr>
          <p:cNvSpPr>
            <a:spLocks noGrp="1"/>
          </p:cNvSpPr>
          <p:nvPr>
            <p:ph sz="quarter" idx="16" hasCustomPrompt="1"/>
          </p:nvPr>
        </p:nvSpPr>
        <p:spPr>
          <a:xfrm>
            <a:off x="1998946" y="4318100"/>
            <a:ext cx="8630528" cy="361195"/>
          </a:xfrm>
          <a:solidFill>
            <a:schemeClr val="bg1">
              <a:lumMod val="95000"/>
            </a:schemeClr>
          </a:solidFill>
        </p:spPr>
        <p:txBody>
          <a:bodyPr anchor="ctr" anchorCtr="0"/>
          <a:lstStyle>
            <a:lvl1pPr marL="0" indent="0">
              <a:buNone/>
              <a:defRPr sz="1600" i="0">
                <a:solidFill>
                  <a:schemeClr val="accent1"/>
                </a:solidFill>
              </a:defRPr>
            </a:lvl1pPr>
          </a:lstStyle>
          <a:p>
            <a:pPr lvl="0"/>
            <a:r>
              <a:rPr lang="en-US" dirty="0"/>
              <a:t>Insert here</a:t>
            </a:r>
          </a:p>
        </p:txBody>
      </p:sp>
      <p:sp>
        <p:nvSpPr>
          <p:cNvPr id="6" name="Content Placeholder 8">
            <a:extLst>
              <a:ext uri="{FF2B5EF4-FFF2-40B4-BE49-F238E27FC236}">
                <a16:creationId xmlns:a16="http://schemas.microsoft.com/office/drawing/2014/main" id="{E9ACD7A1-112B-962C-3F1B-101A58EBC1B5}"/>
              </a:ext>
            </a:extLst>
          </p:cNvPr>
          <p:cNvSpPr>
            <a:spLocks noGrp="1"/>
          </p:cNvSpPr>
          <p:nvPr>
            <p:ph sz="quarter" idx="17" hasCustomPrompt="1"/>
          </p:nvPr>
        </p:nvSpPr>
        <p:spPr>
          <a:xfrm>
            <a:off x="4274545" y="4769946"/>
            <a:ext cx="6354929" cy="361195"/>
          </a:xfrm>
          <a:solidFill>
            <a:schemeClr val="bg1">
              <a:lumMod val="95000"/>
            </a:schemeClr>
          </a:solidFill>
        </p:spPr>
        <p:txBody>
          <a:bodyPr anchor="ctr" anchorCtr="0"/>
          <a:lstStyle>
            <a:lvl1pPr marL="0" indent="0">
              <a:buNone/>
              <a:defRPr sz="1600" i="0">
                <a:solidFill>
                  <a:schemeClr val="accent1"/>
                </a:solidFill>
              </a:defRPr>
            </a:lvl1pPr>
          </a:lstStyle>
          <a:p>
            <a:pPr lvl="0"/>
            <a:r>
              <a:rPr lang="en-US" dirty="0"/>
              <a:t>Insert here</a:t>
            </a:r>
          </a:p>
        </p:txBody>
      </p:sp>
    </p:spTree>
    <p:extLst>
      <p:ext uri="{BB962C8B-B14F-4D97-AF65-F5344CB8AC3E}">
        <p14:creationId xmlns:p14="http://schemas.microsoft.com/office/powerpoint/2010/main" val="150485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amp; Purpose">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4" name="Content Placeholder 7">
            <a:extLst>
              <a:ext uri="{FF2B5EF4-FFF2-40B4-BE49-F238E27FC236}">
                <a16:creationId xmlns:a16="http://schemas.microsoft.com/office/drawing/2014/main" id="{52888A0B-C8E9-7985-4840-D71B13F453F2}"/>
              </a:ext>
            </a:extLst>
          </p:cNvPr>
          <p:cNvSpPr>
            <a:spLocks noGrp="1"/>
          </p:cNvSpPr>
          <p:nvPr>
            <p:ph sz="quarter" idx="14" hasCustomPrompt="1"/>
          </p:nvPr>
        </p:nvSpPr>
        <p:spPr>
          <a:xfrm>
            <a:off x="395785" y="2997187"/>
            <a:ext cx="10591800" cy="2739056"/>
          </a:xfrm>
        </p:spPr>
        <p:txBody>
          <a:bodyPr>
            <a:normAutofit/>
          </a:bodyPr>
          <a:lstStyle>
            <a:lvl1pPr marL="0" indent="0">
              <a:buNone/>
              <a:defRPr sz="1800">
                <a:solidFill>
                  <a:schemeClr val="accent1"/>
                </a:solidFill>
              </a:defRPr>
            </a:lvl1pPr>
          </a:lstStyle>
          <a:p>
            <a:r>
              <a:rPr lang="en-US" dirty="0"/>
              <a:t>Insert purpose statement here</a:t>
            </a:r>
          </a:p>
        </p:txBody>
      </p:sp>
      <p:sp>
        <p:nvSpPr>
          <p:cNvPr id="8" name="TextBox 7">
            <a:extLst>
              <a:ext uri="{FF2B5EF4-FFF2-40B4-BE49-F238E27FC236}">
                <a16:creationId xmlns:a16="http://schemas.microsoft.com/office/drawing/2014/main" id="{AEAC8682-87B0-612A-3C99-152DAFBFF1E9}"/>
              </a:ext>
            </a:extLst>
          </p:cNvPr>
          <p:cNvSpPr txBox="1"/>
          <p:nvPr userDrawn="1"/>
        </p:nvSpPr>
        <p:spPr>
          <a:xfrm>
            <a:off x="395785" y="6388473"/>
            <a:ext cx="6108404"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“Background and Purpose” section of your Collaborative Poster.</a:t>
            </a:r>
            <a:endParaRPr lang="en-US" sz="1000" i="1" dirty="0"/>
          </a:p>
        </p:txBody>
      </p:sp>
      <p:sp>
        <p:nvSpPr>
          <p:cNvPr id="13" name="TextBox 12">
            <a:extLst>
              <a:ext uri="{FF2B5EF4-FFF2-40B4-BE49-F238E27FC236}">
                <a16:creationId xmlns:a16="http://schemas.microsoft.com/office/drawing/2014/main" id="{62D8D795-3765-E2A5-5263-CB1C92FD77D1}"/>
              </a:ext>
            </a:extLst>
          </p:cNvPr>
          <p:cNvSpPr txBox="1"/>
          <p:nvPr userDrawn="1"/>
        </p:nvSpPr>
        <p:spPr>
          <a:xfrm>
            <a:off x="395785" y="1838152"/>
            <a:ext cx="11193960" cy="1138773"/>
          </a:xfrm>
          <a:prstGeom prst="rect">
            <a:avLst/>
          </a:prstGeom>
          <a:noFill/>
        </p:spPr>
        <p:txBody>
          <a:bodyPr wrap="square" rtlCol="0">
            <a:spAutoFit/>
          </a:bodyPr>
          <a:lstStyle/>
          <a:p>
            <a:pPr marL="0" indent="0">
              <a:spcBef>
                <a:spcPts val="600"/>
              </a:spcBef>
              <a:buFont typeface="Arial" panose="020B0604020202020204" pitchFamily="34" charset="0"/>
              <a:buNone/>
            </a:pPr>
            <a:r>
              <a:rPr lang="en-US" sz="2000" b="1" dirty="0"/>
              <a:t>Write a few sentences describing the reason you decided to complete this project.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dirty="0"/>
              <a:t>Your purpose can be about a desire to improve patient care and/or the business case (benefit to the hospital) associated with improving readmissions. You can cite research, or your purpose can be unique to your community. E</a:t>
            </a:r>
            <a:r>
              <a:rPr lang="en-US" sz="1200" b="0" i="1" dirty="0"/>
              <a:t>xample: According to one study, multi-admission patients are responsible for a large percentage of hospital admissions (12-28%) (Huang et al., 2020). Unplanned readmissions are costly and decrease many patients’ quality of life. Another study cites unplanned readmissions as accounting for more than $17 billion in avoidable Medicare expenditures (Jencks et al., 2009).</a:t>
            </a:r>
            <a:endParaRPr lang="en-US" sz="1200" dirty="0"/>
          </a:p>
        </p:txBody>
      </p:sp>
      <p:sp>
        <p:nvSpPr>
          <p:cNvPr id="14" name="TextBox 13">
            <a:extLst>
              <a:ext uri="{FF2B5EF4-FFF2-40B4-BE49-F238E27FC236}">
                <a16:creationId xmlns:a16="http://schemas.microsoft.com/office/drawing/2014/main" id="{7AC31E39-5DC0-775C-5B4D-8E7F05937C7A}"/>
              </a:ext>
            </a:extLst>
          </p:cNvPr>
          <p:cNvSpPr txBox="1"/>
          <p:nvPr userDrawn="1"/>
        </p:nvSpPr>
        <p:spPr>
          <a:xfrm>
            <a:off x="395785" y="582028"/>
            <a:ext cx="7612655" cy="769441"/>
          </a:xfrm>
          <a:prstGeom prst="rect">
            <a:avLst/>
          </a:prstGeom>
          <a:noFill/>
        </p:spPr>
        <p:txBody>
          <a:bodyPr wrap="square" rtlCol="0">
            <a:spAutoFit/>
          </a:bodyPr>
          <a:lstStyle/>
          <a:p>
            <a:r>
              <a:rPr lang="en-US" sz="4400" dirty="0">
                <a:latin typeface="+mj-lt"/>
              </a:rPr>
              <a:t>Background and Purpose</a:t>
            </a:r>
          </a:p>
        </p:txBody>
      </p:sp>
    </p:spTree>
    <p:extLst>
      <p:ext uri="{BB962C8B-B14F-4D97-AF65-F5344CB8AC3E}">
        <p14:creationId xmlns:p14="http://schemas.microsoft.com/office/powerpoint/2010/main" val="55527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levant Project Def">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392704" y="556389"/>
            <a:ext cx="7171980" cy="769441"/>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857F74">
                    <a:lumMod val="50000"/>
                  </a:srgbClr>
                </a:solidFill>
                <a:effectLst/>
                <a:uLnTx/>
                <a:uFillTx/>
                <a:latin typeface="Cabin SemiBold"/>
                <a:ea typeface="+mj-ea"/>
                <a:cs typeface="+mj-cs"/>
              </a:rPr>
              <a:t>Relevant Project Definitions</a:t>
            </a:r>
            <a:endParaRPr lang="en-US" dirty="0"/>
          </a:p>
        </p:txBody>
      </p:sp>
      <p:sp>
        <p:nvSpPr>
          <p:cNvPr id="8" name="TextBox 7">
            <a:extLst>
              <a:ext uri="{FF2B5EF4-FFF2-40B4-BE49-F238E27FC236}">
                <a16:creationId xmlns:a16="http://schemas.microsoft.com/office/drawing/2014/main" id="{4F6E60EA-EA9B-5243-F46E-AE69372C3E7C}"/>
              </a:ext>
            </a:extLst>
          </p:cNvPr>
          <p:cNvSpPr txBox="1"/>
          <p:nvPr userDrawn="1"/>
        </p:nvSpPr>
        <p:spPr>
          <a:xfrm>
            <a:off x="672030" y="6132334"/>
            <a:ext cx="40211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9595B"/>
                </a:solidFill>
                <a:effectLst/>
                <a:uLnTx/>
                <a:uFillTx/>
                <a:latin typeface="Calibri"/>
                <a:ea typeface="+mn-ea"/>
                <a:cs typeface="+mn-cs"/>
                <a:hlinkClick r:id="rId6" action="ppaction://hlinkfile"/>
              </a:rPr>
              <a:t>Measure Specification Information Guide</a:t>
            </a:r>
            <a:r>
              <a:rPr kumimoji="0" lang="en-US" sz="1600" b="0" i="1" u="none" strike="noStrike" kern="1200" cap="none" spc="0" normalizeH="0" baseline="0" noProof="0" dirty="0">
                <a:ln>
                  <a:noFill/>
                </a:ln>
                <a:solidFill>
                  <a:srgbClr val="59595B"/>
                </a:solidFill>
                <a:effectLst/>
                <a:uLnTx/>
                <a:uFillTx/>
                <a:latin typeface="Calibri"/>
                <a:ea typeface="+mn-ea"/>
                <a:cs typeface="+mn-cs"/>
              </a:rPr>
              <a:t> </a:t>
            </a:r>
          </a:p>
        </p:txBody>
      </p:sp>
      <p:sp>
        <p:nvSpPr>
          <p:cNvPr id="13" name="TextBox 12">
            <a:extLst>
              <a:ext uri="{FF2B5EF4-FFF2-40B4-BE49-F238E27FC236}">
                <a16:creationId xmlns:a16="http://schemas.microsoft.com/office/drawing/2014/main" id="{649C4656-8225-080D-386F-E2FE1BB88004}"/>
              </a:ext>
            </a:extLst>
          </p:cNvPr>
          <p:cNvSpPr txBox="1"/>
          <p:nvPr userDrawn="1"/>
        </p:nvSpPr>
        <p:spPr>
          <a:xfrm>
            <a:off x="497611" y="1953141"/>
            <a:ext cx="7754023" cy="3710759"/>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59595B"/>
                </a:solidFill>
                <a:effectLst/>
                <a:uLnTx/>
                <a:uFillTx/>
                <a:latin typeface="Calibri"/>
                <a:ea typeface="+mn-ea"/>
                <a:cs typeface="+mn-cs"/>
              </a:rPr>
              <a:t>Unplanned Readmission: </a:t>
            </a:r>
            <a:r>
              <a:rPr kumimoji="0" lang="en-US" sz="2800" b="0" i="0" u="none" strike="noStrike" kern="1200" cap="none" spc="0" normalizeH="0" baseline="0" noProof="0" dirty="0">
                <a:ln>
                  <a:noFill/>
                </a:ln>
                <a:solidFill>
                  <a:srgbClr val="59595B"/>
                </a:solidFill>
                <a:effectLst/>
                <a:uLnTx/>
                <a:uFillTx/>
                <a:latin typeface="Calibri"/>
                <a:ea typeface="+mn-ea"/>
                <a:cs typeface="+mn-cs"/>
              </a:rPr>
              <a:t>Inpatients returning as an acute care inpatient within 30 days of date of an inpatient discharge, to any facility, with the exception of certain planned admissions</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endParaRPr kumimoji="0" lang="en-US" sz="2800" b="0" i="0" u="none" strike="noStrike" kern="1200" cap="none" spc="0" normalizeH="0" baseline="0" noProof="0" dirty="0">
              <a:ln>
                <a:noFill/>
              </a:ln>
              <a:solidFill>
                <a:srgbClr val="59595B"/>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59595B"/>
                </a:solidFill>
                <a:effectLst/>
                <a:uLnTx/>
                <a:uFillTx/>
                <a:latin typeface="Calibri"/>
                <a:ea typeface="+mn-ea"/>
                <a:cs typeface="+mn-cs"/>
              </a:rPr>
              <a:t>Multi-Admission Patient: </a:t>
            </a:r>
            <a:r>
              <a:rPr kumimoji="0" lang="en-US" sz="2800" b="0" i="0" u="none" strike="noStrike" kern="1200" cap="none" spc="0" normalizeH="0" baseline="0" noProof="0" dirty="0">
                <a:ln>
                  <a:noFill/>
                </a:ln>
                <a:solidFill>
                  <a:srgbClr val="585858"/>
                </a:solidFill>
                <a:effectLst/>
                <a:uLnTx/>
                <a:uFillTx/>
                <a:latin typeface="Calibri"/>
                <a:ea typeface="+mn-ea"/>
                <a:cs typeface="+mn-cs"/>
              </a:rPr>
              <a:t>A Medicare beneficiary who has four or more inpatient claims or five or more combination of emergency department, observation or inpatient claims within a 12-month period</a:t>
            </a:r>
            <a:endParaRPr kumimoji="0" lang="en-US" sz="2800" b="0" i="0" u="none" strike="noStrike" kern="1200" cap="none" spc="0" normalizeH="0" baseline="0" noProof="0" dirty="0">
              <a:ln>
                <a:noFill/>
              </a:ln>
              <a:solidFill>
                <a:srgbClr val="59595B"/>
              </a:solidFill>
              <a:effectLst/>
              <a:uLnTx/>
              <a:uFillTx/>
              <a:latin typeface="Calibri"/>
              <a:ea typeface="+mn-ea"/>
              <a:cs typeface="+mn-cs"/>
            </a:endParaRPr>
          </a:p>
        </p:txBody>
      </p:sp>
    </p:spTree>
    <p:extLst>
      <p:ext uri="{BB962C8B-B14F-4D97-AF65-F5344CB8AC3E}">
        <p14:creationId xmlns:p14="http://schemas.microsoft.com/office/powerpoint/2010/main" val="137614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rrent State">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image of a moon">
            <a:extLst>
              <a:ext uri="{FF2B5EF4-FFF2-40B4-BE49-F238E27FC236}">
                <a16:creationId xmlns:a16="http://schemas.microsoft.com/office/drawing/2014/main" id="{F0EFEBB5-51D6-E9C0-C9D5-B8517C4CF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445"/>
          <a:stretch/>
        </p:blipFill>
        <p:spPr>
          <a:xfrm>
            <a:off x="-5277" y="1909901"/>
            <a:ext cx="12192000" cy="4975821"/>
          </a:xfrm>
          <a:prstGeom prst="rect">
            <a:avLst/>
          </a:prstGeom>
        </p:spPr>
      </p:pic>
      <p:sp>
        <p:nvSpPr>
          <p:cNvPr id="9" name="Rectangle: Rounded Corners 8">
            <a:extLst>
              <a:ext uri="{FF2B5EF4-FFF2-40B4-BE49-F238E27FC236}">
                <a16:creationId xmlns:a16="http://schemas.microsoft.com/office/drawing/2014/main" id="{53948C0C-0A33-0FCC-0A02-BF4559727889}"/>
              </a:ext>
            </a:extLst>
          </p:cNvPr>
          <p:cNvSpPr>
            <a:spLocks noGrp="1" noRot="1" noMove="1" noResize="1" noEditPoints="1" noAdjustHandles="1" noChangeArrowheads="1" noChangeShapeType="1"/>
          </p:cNvSpPr>
          <p:nvPr userDrawn="1"/>
        </p:nvSpPr>
        <p:spPr>
          <a:xfrm>
            <a:off x="152400" y="145095"/>
            <a:ext cx="11887200" cy="6492240"/>
          </a:xfrm>
          <a:prstGeom prst="roundRect">
            <a:avLst>
              <a:gd name="adj" fmla="val 2162"/>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image of a moon">
            <a:extLst>
              <a:ext uri="{FF2B5EF4-FFF2-40B4-BE49-F238E27FC236}">
                <a16:creationId xmlns:a16="http://schemas.microsoft.com/office/drawing/2014/main" id="{2F9E5D67-8BFC-D755-2ECD-A3C6250D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866" b="86299"/>
          <a:stretch/>
        </p:blipFill>
        <p:spPr>
          <a:xfrm>
            <a:off x="9954848" y="-32643"/>
            <a:ext cx="2259171" cy="1325562"/>
          </a:xfrm>
          <a:prstGeom prst="rect">
            <a:avLst/>
          </a:prstGeom>
        </p:spPr>
      </p:pic>
      <p:grpSp>
        <p:nvGrpSpPr>
          <p:cNvPr id="10" name="Group 9">
            <a:extLst>
              <a:ext uri="{FF2B5EF4-FFF2-40B4-BE49-F238E27FC236}">
                <a16:creationId xmlns:a16="http://schemas.microsoft.com/office/drawing/2014/main" id="{17E6629E-7040-F49F-A01D-F28100C03D60}"/>
              </a:ext>
            </a:extLst>
          </p:cNvPr>
          <p:cNvGrpSpPr/>
          <p:nvPr userDrawn="1"/>
        </p:nvGrpSpPr>
        <p:grpSpPr>
          <a:xfrm>
            <a:off x="9497428" y="531077"/>
            <a:ext cx="2370848" cy="939580"/>
            <a:chOff x="2360477" y="-1811074"/>
            <a:chExt cx="8097974" cy="3209273"/>
          </a:xfrm>
        </p:grpSpPr>
        <p:pic>
          <p:nvPicPr>
            <p:cNvPr id="11" name="Graphic 10">
              <a:extLst>
                <a:ext uri="{FF2B5EF4-FFF2-40B4-BE49-F238E27FC236}">
                  <a16:creationId xmlns:a16="http://schemas.microsoft.com/office/drawing/2014/main" id="{7A81C659-3ED6-7B67-7530-8F55FF9A3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477" y="-1637043"/>
              <a:ext cx="8097974" cy="2919037"/>
            </a:xfrm>
            <a:prstGeom prst="rect">
              <a:avLst/>
            </a:prstGeom>
          </p:spPr>
        </p:pic>
        <p:pic>
          <p:nvPicPr>
            <p:cNvPr id="12" name="Picture 11" descr="A logo with green letters&#10;&#10;Description automatically generated">
              <a:extLst>
                <a:ext uri="{FF2B5EF4-FFF2-40B4-BE49-F238E27FC236}">
                  <a16:creationId xmlns:a16="http://schemas.microsoft.com/office/drawing/2014/main" id="{FC9E772B-BB44-2D5A-61E2-056A2118A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6573" y="-1811074"/>
              <a:ext cx="8061877" cy="3209273"/>
            </a:xfrm>
            <a:prstGeom prst="rect">
              <a:avLst/>
            </a:prstGeom>
          </p:spPr>
        </p:pic>
      </p:grpSp>
      <p:sp>
        <p:nvSpPr>
          <p:cNvPr id="6" name="TextBox 5">
            <a:extLst>
              <a:ext uri="{FF2B5EF4-FFF2-40B4-BE49-F238E27FC236}">
                <a16:creationId xmlns:a16="http://schemas.microsoft.com/office/drawing/2014/main" id="{FF9709B6-10EC-866A-776E-08B061EF6283}"/>
              </a:ext>
            </a:extLst>
          </p:cNvPr>
          <p:cNvSpPr txBox="1"/>
          <p:nvPr userDrawn="1"/>
        </p:nvSpPr>
        <p:spPr>
          <a:xfrm>
            <a:off x="392704" y="556389"/>
            <a:ext cx="7171980" cy="769441"/>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857F74">
                    <a:lumMod val="50000"/>
                  </a:srgbClr>
                </a:solidFill>
                <a:effectLst/>
                <a:uLnTx/>
                <a:uFillTx/>
                <a:latin typeface="Cabin SemiBold"/>
                <a:ea typeface="+mj-ea"/>
                <a:cs typeface="+mj-cs"/>
              </a:rPr>
              <a:t>Current State</a:t>
            </a:r>
            <a:endParaRPr lang="en-US" dirty="0"/>
          </a:p>
        </p:txBody>
      </p:sp>
      <p:sp>
        <p:nvSpPr>
          <p:cNvPr id="2" name="TextBox 1">
            <a:extLst>
              <a:ext uri="{FF2B5EF4-FFF2-40B4-BE49-F238E27FC236}">
                <a16:creationId xmlns:a16="http://schemas.microsoft.com/office/drawing/2014/main" id="{F239D9B1-C3DB-CE24-CFC0-97CBD7AE07D0}"/>
              </a:ext>
            </a:extLst>
          </p:cNvPr>
          <p:cNvSpPr txBox="1"/>
          <p:nvPr userDrawn="1"/>
        </p:nvSpPr>
        <p:spPr>
          <a:xfrm>
            <a:off x="392704" y="1635986"/>
            <a:ext cx="8991600" cy="769441"/>
          </a:xfrm>
          <a:prstGeom prst="rect">
            <a:avLst/>
          </a:prstGeom>
          <a:noFill/>
        </p:spPr>
        <p:txBody>
          <a:bodyPr wrap="square" rtlCol="0">
            <a:spAutoFit/>
          </a:bodyPr>
          <a:lstStyle/>
          <a:p>
            <a:pPr marL="0" indent="0">
              <a:spcBef>
                <a:spcPts val="600"/>
              </a:spcBef>
              <a:buFont typeface="Arial" panose="020B0604020202020204" pitchFamily="34" charset="0"/>
              <a:buNone/>
            </a:pPr>
            <a:r>
              <a:rPr lang="en-US" sz="2000" b="1" dirty="0"/>
              <a:t>Describe the processes your hospital currently has in place to reduce readmissions.</a:t>
            </a:r>
          </a:p>
          <a:p>
            <a:pPr marL="0" indent="0">
              <a:spcBef>
                <a:spcPts val="0"/>
              </a:spcBef>
              <a:buFont typeface="Arial" panose="020B0604020202020204" pitchFamily="34" charset="0"/>
              <a:buNone/>
            </a:pPr>
            <a:r>
              <a:rPr lang="en-US" sz="1200" i="1" dirty="0"/>
              <a:t>Tip: Use the shapes or SmartArt in this PowerPoint to create your map in the space below or on a new slide, or use the flowchart template to the right and either take a screenshot and insert it here or save it as a separate file and include the file name/path here.</a:t>
            </a:r>
          </a:p>
        </p:txBody>
      </p:sp>
      <p:sp>
        <p:nvSpPr>
          <p:cNvPr id="3" name="TextBox 2">
            <a:extLst>
              <a:ext uri="{FF2B5EF4-FFF2-40B4-BE49-F238E27FC236}">
                <a16:creationId xmlns:a16="http://schemas.microsoft.com/office/drawing/2014/main" id="{CE1426E8-F229-0DC8-C36A-F5F9879C675B}"/>
              </a:ext>
            </a:extLst>
          </p:cNvPr>
          <p:cNvSpPr txBox="1"/>
          <p:nvPr userDrawn="1"/>
        </p:nvSpPr>
        <p:spPr>
          <a:xfrm>
            <a:off x="392704" y="3949249"/>
            <a:ext cx="8991600" cy="584775"/>
          </a:xfrm>
          <a:prstGeom prst="rect">
            <a:avLst/>
          </a:prstGeom>
          <a:noFill/>
        </p:spPr>
        <p:txBody>
          <a:bodyPr wrap="square" rtlCol="0">
            <a:spAutoFit/>
          </a:bodyPr>
          <a:lstStyle/>
          <a:p>
            <a:pPr marL="0" indent="0">
              <a:spcBef>
                <a:spcPts val="600"/>
              </a:spcBef>
              <a:buFont typeface="Arial" panose="020B0604020202020204" pitchFamily="34" charset="0"/>
              <a:buNone/>
            </a:pPr>
            <a:r>
              <a:rPr lang="en-US" sz="2000" b="1" dirty="0"/>
              <a:t>Conduct chart reviews of readmitted patients.</a:t>
            </a:r>
          </a:p>
          <a:p>
            <a:pPr marL="0" indent="0">
              <a:spcBef>
                <a:spcPts val="0"/>
              </a:spcBef>
              <a:buFont typeface="Arial" panose="020B0604020202020204" pitchFamily="34" charset="0"/>
              <a:buNone/>
            </a:pPr>
            <a:r>
              <a:rPr lang="en-US" sz="1200" i="1" dirty="0"/>
              <a:t>Tip: Use the fillable chart review template to the right. Save it as a separate file and include the file name/path below.</a:t>
            </a:r>
          </a:p>
        </p:txBody>
      </p:sp>
      <p:sp>
        <p:nvSpPr>
          <p:cNvPr id="18" name="Content Placeholder 21">
            <a:extLst>
              <a:ext uri="{FF2B5EF4-FFF2-40B4-BE49-F238E27FC236}">
                <a16:creationId xmlns:a16="http://schemas.microsoft.com/office/drawing/2014/main" id="{90EF5614-C554-280F-041C-D3CFFE9029D1}"/>
              </a:ext>
            </a:extLst>
          </p:cNvPr>
          <p:cNvSpPr>
            <a:spLocks noGrp="1"/>
          </p:cNvSpPr>
          <p:nvPr>
            <p:ph sz="quarter" idx="15" hasCustomPrompt="1"/>
          </p:nvPr>
        </p:nvSpPr>
        <p:spPr>
          <a:xfrm>
            <a:off x="468904" y="2496953"/>
            <a:ext cx="8839200" cy="1399366"/>
          </a:xfrm>
          <a:solidFill>
            <a:schemeClr val="bg1">
              <a:lumMod val="95000"/>
            </a:schemeClr>
          </a:solidFill>
        </p:spPr>
        <p:txBody>
          <a:bodyPr>
            <a:normAutofit/>
          </a:bodyPr>
          <a:lstStyle>
            <a:lvl1pPr marL="0" indent="0">
              <a:buNone/>
              <a:defRPr sz="1800">
                <a:solidFill>
                  <a:schemeClr val="accent1"/>
                </a:solidFill>
              </a:defRPr>
            </a:lvl1pPr>
          </a:lstStyle>
          <a:p>
            <a:r>
              <a:rPr lang="en-US" dirty="0"/>
              <a:t>Insert notes here.</a:t>
            </a:r>
          </a:p>
        </p:txBody>
      </p:sp>
      <p:sp>
        <p:nvSpPr>
          <p:cNvPr id="20" name="TextBox 19">
            <a:extLst>
              <a:ext uri="{FF2B5EF4-FFF2-40B4-BE49-F238E27FC236}">
                <a16:creationId xmlns:a16="http://schemas.microsoft.com/office/drawing/2014/main" id="{023B69C0-1F84-7A31-FE72-AEC647703017}"/>
              </a:ext>
            </a:extLst>
          </p:cNvPr>
          <p:cNvSpPr txBox="1"/>
          <p:nvPr userDrawn="1"/>
        </p:nvSpPr>
        <p:spPr>
          <a:xfrm>
            <a:off x="392704" y="6333022"/>
            <a:ext cx="9504562"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“Assessment” section of your Collaborative Poster.</a:t>
            </a:r>
            <a:endParaRPr lang="en-US" sz="1000" i="1" dirty="0"/>
          </a:p>
        </p:txBody>
      </p:sp>
      <p:sp>
        <p:nvSpPr>
          <p:cNvPr id="21" name="Content Placeholder 18">
            <a:extLst>
              <a:ext uri="{FF2B5EF4-FFF2-40B4-BE49-F238E27FC236}">
                <a16:creationId xmlns:a16="http://schemas.microsoft.com/office/drawing/2014/main" id="{08E5BFC3-FAD4-235D-4F07-31CB2775D9BE}"/>
              </a:ext>
            </a:extLst>
          </p:cNvPr>
          <p:cNvSpPr>
            <a:spLocks noGrp="1"/>
          </p:cNvSpPr>
          <p:nvPr>
            <p:ph sz="quarter" idx="16" hasCustomPrompt="1"/>
          </p:nvPr>
        </p:nvSpPr>
        <p:spPr>
          <a:xfrm>
            <a:off x="468904" y="4556058"/>
            <a:ext cx="8839200" cy="978569"/>
          </a:xfrm>
          <a:solidFill>
            <a:schemeClr val="bg1">
              <a:lumMod val="95000"/>
            </a:schemeClr>
          </a:solidFill>
        </p:spPr>
        <p:txBody>
          <a:bodyPr/>
          <a:lstStyle>
            <a:lvl1pPr marL="0" indent="0">
              <a:buNone/>
              <a:defRPr sz="1600">
                <a:solidFill>
                  <a:schemeClr val="accent1"/>
                </a:solidFill>
              </a:defRPr>
            </a:lvl1pPr>
          </a:lstStyle>
          <a:p>
            <a:pPr lvl="0"/>
            <a:r>
              <a:rPr lang="en-US" dirty="0"/>
              <a:t>Insert notes here. </a:t>
            </a:r>
          </a:p>
        </p:txBody>
      </p:sp>
    </p:spTree>
    <p:extLst>
      <p:ext uri="{BB962C8B-B14F-4D97-AF65-F5344CB8AC3E}">
        <p14:creationId xmlns:p14="http://schemas.microsoft.com/office/powerpoint/2010/main" val="358900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CE537C-5F33-DF22-4E2F-CBFA1C3E2C16}"/>
              </a:ext>
            </a:extLst>
          </p:cNvPr>
          <p:cNvSpPr>
            <a:spLocks noGrp="1"/>
          </p:cNvSpPr>
          <p:nvPr>
            <p:ph type="title"/>
          </p:nvPr>
        </p:nvSpPr>
        <p:spPr>
          <a:xfrm>
            <a:off x="293254" y="2415598"/>
            <a:ext cx="5553364"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7">
            <a:extLst>
              <a:ext uri="{FF2B5EF4-FFF2-40B4-BE49-F238E27FC236}">
                <a16:creationId xmlns:a16="http://schemas.microsoft.com/office/drawing/2014/main" id="{9CA8BD04-9466-05C4-C6E4-2CF98FDAC964}"/>
              </a:ext>
            </a:extLst>
          </p:cNvPr>
          <p:cNvSpPr>
            <a:spLocks noGrp="1"/>
          </p:cNvSpPr>
          <p:nvPr>
            <p:ph type="body" idx="1"/>
          </p:nvPr>
        </p:nvSpPr>
        <p:spPr>
          <a:xfrm>
            <a:off x="293254" y="3804249"/>
            <a:ext cx="6504361" cy="862642"/>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2882155690"/>
      </p:ext>
    </p:extLst>
  </p:cSld>
  <p:clrMap bg1="lt1" tx1="dk1" bg2="lt2" tx2="dk2" accent1="accent1" accent2="accent2" accent3="accent3" accent4="accent4" accent5="accent5" accent6="accent6" hlink="hlink" folHlink="folHlink"/>
  <p:sldLayoutIdLst>
    <p:sldLayoutId id="2147483689" r:id="rId1"/>
    <p:sldLayoutId id="2147483702" r:id="rId2"/>
    <p:sldLayoutId id="2147483686" r:id="rId3"/>
    <p:sldLayoutId id="2147483687" r:id="rId4"/>
    <p:sldLayoutId id="2147483662" r:id="rId5"/>
    <p:sldLayoutId id="2147483722" r:id="rId6"/>
    <p:sldLayoutId id="2147483715" r:id="rId7"/>
    <p:sldLayoutId id="2147483716" r:id="rId8"/>
    <p:sldLayoutId id="2147483717" r:id="rId9"/>
    <p:sldLayoutId id="2147483718" r:id="rId10"/>
    <p:sldLayoutId id="2147483719" r:id="rId11"/>
    <p:sldLayoutId id="2147483720" r:id="rId12"/>
    <p:sldLayoutId id="2147483721"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694" r:id="rId29"/>
    <p:sldLayoutId id="2147483695" r:id="rId30"/>
    <p:sldLayoutId id="2147483696" r:id="rId31"/>
    <p:sldLayoutId id="2147483697" r:id="rId32"/>
    <p:sldLayoutId id="2147483692" r:id="rId33"/>
    <p:sldLayoutId id="2147483690" r:id="rId34"/>
    <p:sldLayoutId id="2147483698" r:id="rId35"/>
    <p:sldLayoutId id="2147483691" r:id="rId36"/>
    <p:sldLayoutId id="2147483701" r:id="rId37"/>
    <p:sldLayoutId id="2147483661" r:id="rId38"/>
    <p:sldLayoutId id="2147483699" r:id="rId39"/>
    <p:sldLayoutId id="2147483700"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993326-C190-4D7A-EC9E-E6D0D84792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06972C-F565-9EDA-A748-AD92CB6FD5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A57DD-EFC9-803B-4861-E3E8142943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F2FAE8-03AB-47A2-A923-1BC582CBF9D8}" type="datetimeFigureOut">
              <a:rPr lang="en-US" smtClean="0"/>
              <a:t>8/23/2024</a:t>
            </a:fld>
            <a:endParaRPr lang="en-US"/>
          </a:p>
        </p:txBody>
      </p:sp>
      <p:sp>
        <p:nvSpPr>
          <p:cNvPr id="5" name="Footer Placeholder 4">
            <a:extLst>
              <a:ext uri="{FF2B5EF4-FFF2-40B4-BE49-F238E27FC236}">
                <a16:creationId xmlns:a16="http://schemas.microsoft.com/office/drawing/2014/main" id="{D6E5BC37-1A5A-3B6A-6F40-9A48309AE1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4A09EB9-9D46-E31B-0372-BA7B64585E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FD4052-E99A-4B12-98F6-CDC4F4F4B849}" type="slidenum">
              <a:rPr lang="en-US" smtClean="0"/>
              <a:t>‹#›</a:t>
            </a:fld>
            <a:endParaRPr lang="en-US"/>
          </a:p>
        </p:txBody>
      </p:sp>
    </p:spTree>
    <p:extLst>
      <p:ext uri="{BB962C8B-B14F-4D97-AF65-F5344CB8AC3E}">
        <p14:creationId xmlns:p14="http://schemas.microsoft.com/office/powerpoint/2010/main" val="289536625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telligenqiconnect.com/wp-content/uploads/2022/05/Create-a-Performance-Improvement-Project-Charter-fillable.pdf" TargetMode="External"/><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telligen.com/rqita/quality-improvement-workbook/"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www.telligen.com/wp-content/uploads/2024/03/Fishbone-Diagram.pdf" TargetMode="External"/><Relationship Id="rId2" Type="http://schemas.openxmlformats.org/officeDocument/2006/relationships/hyperlink" Target="https://www.cms.gov/Medicare/Provider-Enrollment-and-Certification/QAPI/Downloads/FishboneRevised.pdf" TargetMode="Externa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qualityimprovementcollaborative.org/focus_areas/readmissions/" TargetMode="External"/><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hyperlink" Target="https://www.telligen.com/rqita/quality-improvement-workbook/"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telligenqiconnect.com/resource/driver-diagram-for-root-cause-analysis/" TargetMode="Externa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s://www.ahrq.gov/patient-safety/settings/hospital/red/toolkit/redtool5.html" TargetMode="External"/><Relationship Id="rId2" Type="http://schemas.openxmlformats.org/officeDocument/2006/relationships/hyperlink" Target="https://www.telligenqiconnect.com/wp-content/uploads/2023/02/mcaidread_tool9_trans_care-1.docx" TargetMode="Externa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hyperlink" Target="https://www.mdcalc.com/calc/3805/lace-index-readmission" TargetMode="External"/><Relationship Id="rId2" Type="http://schemas.openxmlformats.org/officeDocument/2006/relationships/hyperlink" Target="https://qualityimprovementcollaborative.org/focus_areas/readmissions/docs/mitigating_risk_factors_for_readmission.pdf" TargetMode="External"/><Relationship Id="rId1" Type="http://schemas.openxmlformats.org/officeDocument/2006/relationships/slideLayout" Target="../slideLayouts/slideLayout19.xml"/><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telligenqiconnect.com/wp-content/uploads/2023/02/QI-Project-Measures-Worksheet.pdf" TargetMode="Externa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hyperlink" Target="https://www.telligen.com/rqita/pdsa-tools/" TargetMode="External"/><Relationship Id="rId7" Type="http://schemas.openxmlformats.org/officeDocument/2006/relationships/image" Target="../media/image47.png"/><Relationship Id="rId2" Type="http://schemas.openxmlformats.org/officeDocument/2006/relationships/hyperlink" Target="https://www.telligen.com/rqita/quality-improvement-workbook/" TargetMode="External"/><Relationship Id="rId1" Type="http://schemas.openxmlformats.org/officeDocument/2006/relationships/slideLayout" Target="../slideLayouts/slideLayout21.xml"/><Relationship Id="rId6" Type="http://schemas.openxmlformats.org/officeDocument/2006/relationships/hyperlink" Target="http://www.telligen.com/wp-content/uploads/2024/01/PDSA-Working-Tool.pdf" TargetMode="External"/><Relationship Id="rId5" Type="http://schemas.openxmlformats.org/officeDocument/2006/relationships/image" Target="../media/image46.png"/><Relationship Id="rId4" Type="http://schemas.openxmlformats.org/officeDocument/2006/relationships/hyperlink" Target="http://www.telligen.com/wp-content/uploads/2024/04/Quality-Improvement-Workbook_RQITA_Fillable_508.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hyperlink" Target="https://www.telligenqiconnect.com/wp-content/uploads/2023/02/2022-06-13_patient_and_care_partner_interview_tool.docx" TargetMode="External"/><Relationship Id="rId7" Type="http://schemas.openxmlformats.org/officeDocument/2006/relationships/image" Target="../media/image49.jpeg"/><Relationship Id="rId2" Type="http://schemas.openxmlformats.org/officeDocument/2006/relationships/hyperlink" Target="https://innovation.cms.gov/files/worksheets/ahcm-screeningtool.pdf" TargetMode="External"/><Relationship Id="rId1" Type="http://schemas.openxmlformats.org/officeDocument/2006/relationships/slideLayout" Target="../slideLayouts/slideLayout23.xml"/><Relationship Id="rId6" Type="http://schemas.openxmlformats.org/officeDocument/2006/relationships/hyperlink" Target="https://view.officeapps.live.com/op/view.aspx?src=https%3A%2F%2Fwww.telligenqiconnect.com%2Fwp-content%2Fuploads%2F2023%2F02%2F2022-06-13_patient_and_care_partner_interview_tool.docx&amp;wdOrigin=BROWSELINK" TargetMode="External"/><Relationship Id="rId5" Type="http://schemas.openxmlformats.org/officeDocument/2006/relationships/image" Target="../media/image48.jpeg"/><Relationship Id="rId4" Type="http://schemas.openxmlformats.org/officeDocument/2006/relationships/hyperlink" Target="https://www.cms.gov/priorities/innovation/files/worksheets/ahcm-screeningtool.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telligenqiconnect.com/wp-content/uploads/2023/02/NYSPFP_PatientSafety_Toolkit_Sustainability-Checklist.pdf" TargetMode="Externa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www.telligenqiconnect.com/wp-content/uploads/2023/02/Readmissions-Collab-Poster-Template-Draft_-add-Abstract-and-Charter-detailsv2.pptx" TargetMode="Externa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telligen.com/wp-content/uploads/2024/04/MBQIP-2025-Information-Guide_v2.1_508.pdf" TargetMode="External"/><Relationship Id="rId1" Type="http://schemas.openxmlformats.org/officeDocument/2006/relationships/slideLayout" Target="../slideLayouts/slideLayout5.xml"/><Relationship Id="rId4" Type="http://schemas.openxmlformats.org/officeDocument/2006/relationships/hyperlink" Target="Measure%20Specification%20Information%20Guide"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doi.org/10.1186/s12877-020-01748-9"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telligenqiconnect.com/wp-content/uploads/2023/02/IHI-Flow-Chart-Template.pdf" TargetMode="External"/><Relationship Id="rId1" Type="http://schemas.openxmlformats.org/officeDocument/2006/relationships/slideLayout" Target="../slideLayouts/slideLayout9.xml"/><Relationship Id="rId6" Type="http://schemas.openxmlformats.org/officeDocument/2006/relationships/hyperlink" Target="https://www.ihi.org/resources/Pages/Tools/Flowchart.aspx" TargetMode="External"/><Relationship Id="rId5" Type="http://schemas.openxmlformats.org/officeDocument/2006/relationships/image" Target="../media/image32.jpeg"/><Relationship Id="rId4" Type="http://schemas.openxmlformats.org/officeDocument/2006/relationships/hyperlink" Target="https://www.telligenqiconnect.com/wp-content/uploads/2023/02/ReadmissionsDiagnosticTool_STAAR.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4E74BE-DA4B-6815-932E-4F4EFBC3EA30}"/>
              </a:ext>
            </a:extLst>
          </p:cNvPr>
          <p:cNvSpPr>
            <a:spLocks noGrp="1"/>
          </p:cNvSpPr>
          <p:nvPr>
            <p:ph type="body" sz="quarter" idx="13"/>
          </p:nvPr>
        </p:nvSpPr>
        <p:spPr/>
        <p:txBody>
          <a:bodyPr/>
          <a:lstStyle/>
          <a:p>
            <a:r>
              <a:rPr lang="en-US" dirty="0"/>
              <a:t>Readmission &amp; Multi-Admission Patient Reduction Workbook</a:t>
            </a:r>
          </a:p>
        </p:txBody>
      </p:sp>
    </p:spTree>
    <p:extLst>
      <p:ext uri="{BB962C8B-B14F-4D97-AF65-F5344CB8AC3E}">
        <p14:creationId xmlns:p14="http://schemas.microsoft.com/office/powerpoint/2010/main" val="142140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2D4545-0D4F-8C83-BB2D-307881D2BD35}"/>
              </a:ext>
            </a:extLst>
          </p:cNvPr>
          <p:cNvSpPr>
            <a:spLocks noGrp="1"/>
          </p:cNvSpPr>
          <p:nvPr>
            <p:ph sz="quarter" idx="15"/>
          </p:nvPr>
        </p:nvSpPr>
        <p:spPr/>
        <p:txBody>
          <a:bodyPr/>
          <a:lstStyle/>
          <a:p>
            <a:endParaRPr lang="en-US" dirty="0"/>
          </a:p>
        </p:txBody>
      </p:sp>
      <p:sp>
        <p:nvSpPr>
          <p:cNvPr id="3" name="TextBox 2">
            <a:extLst>
              <a:ext uri="{FF2B5EF4-FFF2-40B4-BE49-F238E27FC236}">
                <a16:creationId xmlns:a16="http://schemas.microsoft.com/office/drawing/2014/main" id="{CED20E1E-5461-38DB-C751-226630BB27C7}"/>
              </a:ext>
            </a:extLst>
          </p:cNvPr>
          <p:cNvSpPr txBox="1">
            <a:spLocks noGrp="1" noRot="1" noMove="1" noResize="1" noEditPoints="1" noAdjustHandles="1" noChangeArrowheads="1" noChangeShapeType="1"/>
          </p:cNvSpPr>
          <p:nvPr/>
        </p:nvSpPr>
        <p:spPr>
          <a:xfrm>
            <a:off x="8879653" y="3355569"/>
            <a:ext cx="2843444" cy="646331"/>
          </a:xfrm>
          <a:prstGeom prst="rect">
            <a:avLst/>
          </a:prstGeom>
          <a:noFill/>
        </p:spPr>
        <p:txBody>
          <a:bodyPr wrap="square" rtlCol="0">
            <a:spAutoFit/>
          </a:bodyPr>
          <a:lstStyle/>
          <a:p>
            <a:pPr marL="0" indent="0" algn="l">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for a template to document a list of behavioral, clinical and social service resources available in your community. </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Table&#10;&#10;Description automatically generated with medium confidence">
            <a:hlinkClick r:id="rId2"/>
            <a:extLst>
              <a:ext uri="{FF2B5EF4-FFF2-40B4-BE49-F238E27FC236}">
                <a16:creationId xmlns:a16="http://schemas.microsoft.com/office/drawing/2014/main" id="{0B4713F0-33AA-4D8A-B941-4653F56E67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9652" y="1476544"/>
            <a:ext cx="2380038" cy="1839117"/>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E420F5DD-CF3D-058B-2C0C-5A70E232ABD1}"/>
              </a:ext>
            </a:extLst>
          </p:cNvPr>
          <p:cNvSpPr txBox="1">
            <a:spLocks noGrp="1" noRot="1" noMove="1" noResize="1" noEditPoints="1" noAdjustHandles="1" noChangeArrowheads="1" noChangeShapeType="1"/>
          </p:cNvSpPr>
          <p:nvPr/>
        </p:nvSpPr>
        <p:spPr>
          <a:xfrm>
            <a:off x="10812964" y="4566377"/>
            <a:ext cx="1130444" cy="1200329"/>
          </a:xfrm>
          <a:prstGeom prst="rect">
            <a:avLst/>
          </a:prstGeom>
          <a:noFill/>
        </p:spPr>
        <p:txBody>
          <a:bodyPr wrap="square">
            <a:spAutoFit/>
          </a:bodyPr>
          <a:lstStyle/>
          <a:p>
            <a:r>
              <a:rPr lang="en-US" sz="1200" i="1" dirty="0" err="1">
                <a:solidFill>
                  <a:srgbClr val="59595B"/>
                </a:solidFill>
              </a:rPr>
              <a:t>Ctrl+Click</a:t>
            </a:r>
            <a:r>
              <a:rPr lang="en-US" sz="1200" i="1" dirty="0">
                <a:solidFill>
                  <a:srgbClr val="59595B"/>
                </a:solidFill>
              </a:rPr>
              <a:t> for a worksheet to create a performance improvement project charter.</a:t>
            </a:r>
          </a:p>
        </p:txBody>
      </p:sp>
      <p:pic>
        <p:nvPicPr>
          <p:cNvPr id="8" name="Picture 7" descr="Graphical user interface, text, application&#10;&#10;Description automatically generated">
            <a:hlinkClick r:id="rId2"/>
            <a:extLst>
              <a:ext uri="{FF2B5EF4-FFF2-40B4-BE49-F238E27FC236}">
                <a16:creationId xmlns:a16="http://schemas.microsoft.com/office/drawing/2014/main" id="{9C3BB99F-570C-C8E9-AA47-1E1C0C59CA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9652" y="4041808"/>
            <a:ext cx="1837121" cy="2377440"/>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023B69C0-1F84-7A31-FE72-AEC647703017}"/>
              </a:ext>
            </a:extLst>
          </p:cNvPr>
          <p:cNvSpPr txBox="1"/>
          <p:nvPr/>
        </p:nvSpPr>
        <p:spPr>
          <a:xfrm>
            <a:off x="392703" y="6158350"/>
            <a:ext cx="8123336" cy="477054"/>
          </a:xfrm>
          <a:prstGeom prst="rect">
            <a:avLst/>
          </a:prstGeom>
          <a:noFill/>
        </p:spPr>
        <p:txBody>
          <a:bodyPr wrap="square">
            <a:spAutoFit/>
          </a:bodyPr>
          <a:lstStyle/>
          <a:p>
            <a:pPr marR="67170" algn="l">
              <a:spcAft>
                <a:spcPts val="600"/>
              </a:spcAft>
            </a:pPr>
            <a:r>
              <a:rPr lang="en-US" sz="1000" b="0" i="0" u="none" strike="noStrike" baseline="0" dirty="0">
                <a:hlinkClick r:id="rId2"/>
              </a:rPr>
              <a:t>https://www.telligenqiconnect.com/wp-content/uploads/2023/02/2022-06-13_transitional_care_community_resource_list.docx</a:t>
            </a:r>
          </a:p>
          <a:p>
            <a:pPr marR="67170" algn="l">
              <a:spcAft>
                <a:spcPts val="600"/>
              </a:spcAft>
            </a:pPr>
            <a:r>
              <a:rPr lang="en-US" sz="1000" b="0" i="0" u="none" strike="noStrike" baseline="0" dirty="0">
                <a:hlinkClick r:id="rId2"/>
              </a:rPr>
              <a:t>https://www.telligenqiconnect.com/wp-content/uploads/2022/05/Create-a-Performance-Improvement-Project-Charter-fillable.pdf</a:t>
            </a:r>
            <a:r>
              <a:rPr lang="en-US" sz="1000" b="0" i="0" u="none" strike="noStrike" baseline="0" dirty="0"/>
              <a:t> </a:t>
            </a:r>
            <a:endParaRPr lang="en-US" sz="1000" dirty="0">
              <a:solidFill>
                <a:schemeClr val="tx1"/>
              </a:solidFill>
            </a:endParaRPr>
          </a:p>
        </p:txBody>
      </p:sp>
    </p:spTree>
    <p:extLst>
      <p:ext uri="{BB962C8B-B14F-4D97-AF65-F5344CB8AC3E}">
        <p14:creationId xmlns:p14="http://schemas.microsoft.com/office/powerpoint/2010/main" val="87650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8D38E7C-EAFA-A2EF-E636-57BB7CFAF911}"/>
              </a:ext>
            </a:extLst>
          </p:cNvPr>
          <p:cNvSpPr>
            <a:spLocks noGrp="1"/>
          </p:cNvSpPr>
          <p:nvPr>
            <p:ph type="body" sz="quarter" idx="19"/>
          </p:nvPr>
        </p:nvSpPr>
        <p:spPr/>
        <p:txBody>
          <a:bodyPr/>
          <a:lstStyle/>
          <a:p>
            <a:endParaRPr lang="en-US" dirty="0"/>
          </a:p>
        </p:txBody>
      </p:sp>
      <p:sp>
        <p:nvSpPr>
          <p:cNvPr id="9" name="Text Placeholder 8">
            <a:extLst>
              <a:ext uri="{FF2B5EF4-FFF2-40B4-BE49-F238E27FC236}">
                <a16:creationId xmlns:a16="http://schemas.microsoft.com/office/drawing/2014/main" id="{7CDA9221-4EED-33F6-EA87-C629E531667E}"/>
              </a:ext>
            </a:extLst>
          </p:cNvPr>
          <p:cNvSpPr>
            <a:spLocks noGrp="1"/>
          </p:cNvSpPr>
          <p:nvPr>
            <p:ph type="body" sz="quarter" idx="20"/>
          </p:nvPr>
        </p:nvSpPr>
        <p:spPr/>
        <p:txBody>
          <a:bodyPr/>
          <a:lstStyle/>
          <a:p>
            <a:endParaRPr lang="en-US" dirty="0"/>
          </a:p>
        </p:txBody>
      </p:sp>
      <p:sp>
        <p:nvSpPr>
          <p:cNvPr id="10" name="Text Placeholder 9">
            <a:extLst>
              <a:ext uri="{FF2B5EF4-FFF2-40B4-BE49-F238E27FC236}">
                <a16:creationId xmlns:a16="http://schemas.microsoft.com/office/drawing/2014/main" id="{182B25F0-580F-1562-9D84-4FB2D7EA5E92}"/>
              </a:ext>
            </a:extLst>
          </p:cNvPr>
          <p:cNvSpPr>
            <a:spLocks noGrp="1"/>
          </p:cNvSpPr>
          <p:nvPr>
            <p:ph type="body" sz="quarter" idx="21"/>
          </p:nvPr>
        </p:nvSpPr>
        <p:spPr/>
        <p:txBody>
          <a:bodyPr/>
          <a:lstStyle/>
          <a:p>
            <a:endParaRPr lang="en-US" dirty="0"/>
          </a:p>
        </p:txBody>
      </p:sp>
      <p:sp>
        <p:nvSpPr>
          <p:cNvPr id="11" name="Text Placeholder 10">
            <a:extLst>
              <a:ext uri="{FF2B5EF4-FFF2-40B4-BE49-F238E27FC236}">
                <a16:creationId xmlns:a16="http://schemas.microsoft.com/office/drawing/2014/main" id="{F34368C0-36DA-811B-2087-20B26979CDDC}"/>
              </a:ext>
            </a:extLst>
          </p:cNvPr>
          <p:cNvSpPr>
            <a:spLocks noGrp="1"/>
          </p:cNvSpPr>
          <p:nvPr>
            <p:ph type="body" sz="quarter" idx="22"/>
          </p:nvPr>
        </p:nvSpPr>
        <p:spPr/>
        <p:txBody>
          <a:bodyPr/>
          <a:lstStyle/>
          <a:p>
            <a:endParaRPr lang="en-US" dirty="0"/>
          </a:p>
        </p:txBody>
      </p:sp>
    </p:spTree>
    <p:extLst>
      <p:ext uri="{BB962C8B-B14F-4D97-AF65-F5344CB8AC3E}">
        <p14:creationId xmlns:p14="http://schemas.microsoft.com/office/powerpoint/2010/main" val="320632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50B4225-2D48-EA28-55C9-C8CE132DB576}"/>
              </a:ext>
            </a:extLst>
          </p:cNvPr>
          <p:cNvSpPr>
            <a:spLocks noGrp="1"/>
          </p:cNvSpPr>
          <p:nvPr>
            <p:ph type="body" sz="quarter" idx="10"/>
          </p:nvPr>
        </p:nvSpPr>
        <p:spPr/>
        <p:txBody>
          <a:bodyPr/>
          <a:lstStyle/>
          <a:p>
            <a:endParaRPr lang="en-US" dirty="0"/>
          </a:p>
        </p:txBody>
      </p:sp>
      <p:sp>
        <p:nvSpPr>
          <p:cNvPr id="11" name="Text Placeholder 10">
            <a:extLst>
              <a:ext uri="{FF2B5EF4-FFF2-40B4-BE49-F238E27FC236}">
                <a16:creationId xmlns:a16="http://schemas.microsoft.com/office/drawing/2014/main" id="{AE50FAFF-63AF-E3F1-5940-1E0A5FF96647}"/>
              </a:ext>
            </a:extLst>
          </p:cNvPr>
          <p:cNvSpPr>
            <a:spLocks noGrp="1"/>
          </p:cNvSpPr>
          <p:nvPr>
            <p:ph type="body" sz="quarter" idx="11"/>
          </p:nvPr>
        </p:nvSpPr>
        <p:spPr/>
        <p:txBody>
          <a:bodyPr/>
          <a:lstStyle/>
          <a:p>
            <a:endParaRPr lang="en-US" dirty="0"/>
          </a:p>
        </p:txBody>
      </p:sp>
      <p:sp>
        <p:nvSpPr>
          <p:cNvPr id="12" name="Text Placeholder 11">
            <a:extLst>
              <a:ext uri="{FF2B5EF4-FFF2-40B4-BE49-F238E27FC236}">
                <a16:creationId xmlns:a16="http://schemas.microsoft.com/office/drawing/2014/main" id="{30AA4D13-318C-9F0C-2CD5-6946E6B9CE9F}"/>
              </a:ext>
            </a:extLst>
          </p:cNvPr>
          <p:cNvSpPr>
            <a:spLocks noGrp="1"/>
          </p:cNvSpPr>
          <p:nvPr>
            <p:ph type="body" sz="quarter" idx="12"/>
          </p:nvPr>
        </p:nvSpPr>
        <p:spPr/>
        <p:txBody>
          <a:bodyPr/>
          <a:lstStyle/>
          <a:p>
            <a:endParaRPr lang="en-US" dirty="0"/>
          </a:p>
        </p:txBody>
      </p:sp>
      <p:sp>
        <p:nvSpPr>
          <p:cNvPr id="13" name="Text Placeholder 12">
            <a:extLst>
              <a:ext uri="{FF2B5EF4-FFF2-40B4-BE49-F238E27FC236}">
                <a16:creationId xmlns:a16="http://schemas.microsoft.com/office/drawing/2014/main" id="{21C2E9E6-31D2-D178-7D79-34E45410732D}"/>
              </a:ext>
            </a:extLst>
          </p:cNvPr>
          <p:cNvSpPr>
            <a:spLocks noGrp="1"/>
          </p:cNvSpPr>
          <p:nvPr>
            <p:ph type="body" sz="quarter" idx="13"/>
          </p:nvPr>
        </p:nvSpPr>
        <p:spPr/>
        <p:txBody>
          <a:bodyPr/>
          <a:lstStyle/>
          <a:p>
            <a:endParaRPr lang="en-US" dirty="0"/>
          </a:p>
        </p:txBody>
      </p:sp>
      <p:sp>
        <p:nvSpPr>
          <p:cNvPr id="14" name="Text Placeholder 13">
            <a:extLst>
              <a:ext uri="{FF2B5EF4-FFF2-40B4-BE49-F238E27FC236}">
                <a16:creationId xmlns:a16="http://schemas.microsoft.com/office/drawing/2014/main" id="{589D13C9-40C3-F8D3-B916-E7A0C0BCB01D}"/>
              </a:ext>
            </a:extLst>
          </p:cNvPr>
          <p:cNvSpPr>
            <a:spLocks noGrp="1"/>
          </p:cNvSpPr>
          <p:nvPr>
            <p:ph type="body" sz="quarter" idx="14"/>
          </p:nvPr>
        </p:nvSpPr>
        <p:spPr/>
        <p:txBody>
          <a:bodyPr/>
          <a:lstStyle/>
          <a:p>
            <a:endParaRPr lang="en-US"/>
          </a:p>
        </p:txBody>
      </p:sp>
      <p:sp>
        <p:nvSpPr>
          <p:cNvPr id="15" name="Text Placeholder 14">
            <a:extLst>
              <a:ext uri="{FF2B5EF4-FFF2-40B4-BE49-F238E27FC236}">
                <a16:creationId xmlns:a16="http://schemas.microsoft.com/office/drawing/2014/main" id="{0EB0E2E6-59AC-58CC-6599-1F73776ABA37}"/>
              </a:ext>
            </a:extLst>
          </p:cNvPr>
          <p:cNvSpPr>
            <a:spLocks noGrp="1"/>
          </p:cNvSpPr>
          <p:nvPr>
            <p:ph type="body" sz="quarter" idx="15"/>
          </p:nvPr>
        </p:nvSpPr>
        <p:spPr/>
        <p:txBody>
          <a:bodyPr/>
          <a:lstStyle/>
          <a:p>
            <a:endParaRPr lang="en-US"/>
          </a:p>
        </p:txBody>
      </p:sp>
      <p:sp>
        <p:nvSpPr>
          <p:cNvPr id="16" name="Text Placeholder 15">
            <a:extLst>
              <a:ext uri="{FF2B5EF4-FFF2-40B4-BE49-F238E27FC236}">
                <a16:creationId xmlns:a16="http://schemas.microsoft.com/office/drawing/2014/main" id="{4D14CBA2-2B7E-5BD1-4EC6-DA34C4F5CA98}"/>
              </a:ext>
            </a:extLst>
          </p:cNvPr>
          <p:cNvSpPr>
            <a:spLocks noGrp="1"/>
          </p:cNvSpPr>
          <p:nvPr>
            <p:ph type="body" sz="quarter" idx="16"/>
          </p:nvPr>
        </p:nvSpPr>
        <p:spPr/>
        <p:txBody>
          <a:bodyPr/>
          <a:lstStyle/>
          <a:p>
            <a:endParaRPr lang="en-US"/>
          </a:p>
        </p:txBody>
      </p:sp>
      <p:sp>
        <p:nvSpPr>
          <p:cNvPr id="43" name="TextBox 42">
            <a:extLst>
              <a:ext uri="{FF2B5EF4-FFF2-40B4-BE49-F238E27FC236}">
                <a16:creationId xmlns:a16="http://schemas.microsoft.com/office/drawing/2014/main" id="{9F1779E0-F014-388A-531F-4E2CEC2D764A}"/>
              </a:ext>
            </a:extLst>
          </p:cNvPr>
          <p:cNvSpPr txBox="1"/>
          <p:nvPr/>
        </p:nvSpPr>
        <p:spPr>
          <a:xfrm>
            <a:off x="9374844" y="5639831"/>
            <a:ext cx="2403390" cy="461665"/>
          </a:xfrm>
          <a:prstGeom prst="rect">
            <a:avLst/>
          </a:prstGeom>
          <a:noFill/>
        </p:spPr>
        <p:txBody>
          <a:bodyPr wrap="square" rtlCol="0">
            <a:spAutoFit/>
          </a:bodyPr>
          <a:lstStyle/>
          <a:p>
            <a:pPr marL="0" indent="0" algn="ctr">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for a template to develop your AIM statement (page 7).</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4" name="Picture 43" descr="A screenshot of a computer&#10;&#10;Description automatically generated">
            <a:hlinkClick r:id="rId2"/>
            <a:extLst>
              <a:ext uri="{FF2B5EF4-FFF2-40B4-BE49-F238E27FC236}">
                <a16:creationId xmlns:a16="http://schemas.microsoft.com/office/drawing/2014/main" id="{F0B5159A-7E3B-9F05-F628-2EEAE8EF7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7255" y="2730946"/>
            <a:ext cx="2270238" cy="2873609"/>
          </a:xfrm>
          <a:prstGeom prst="rect">
            <a:avLst/>
          </a:prstGeom>
        </p:spPr>
      </p:pic>
      <p:sp>
        <p:nvSpPr>
          <p:cNvPr id="45" name="TextBox 44">
            <a:extLst>
              <a:ext uri="{FF2B5EF4-FFF2-40B4-BE49-F238E27FC236}">
                <a16:creationId xmlns:a16="http://schemas.microsoft.com/office/drawing/2014/main" id="{59999816-77C8-B5E2-BF3A-B75B9EE02CFD}"/>
              </a:ext>
            </a:extLst>
          </p:cNvPr>
          <p:cNvSpPr txBox="1"/>
          <p:nvPr/>
        </p:nvSpPr>
        <p:spPr>
          <a:xfrm>
            <a:off x="413766" y="6101496"/>
            <a:ext cx="3199767" cy="261610"/>
          </a:xfrm>
          <a:prstGeom prst="rect">
            <a:avLst/>
          </a:prstGeom>
          <a:noFill/>
        </p:spPr>
        <p:txBody>
          <a:bodyPr wrap="square" rtlCol="0">
            <a:spAutoFit/>
          </a:bodyPr>
          <a:lstStyle/>
          <a:p>
            <a:pPr marL="0" indent="0" algn="l">
              <a:spcBef>
                <a:spcPts val="600"/>
              </a:spcBef>
              <a:buFont typeface="Arial" panose="020B0604020202020204" pitchFamily="34" charset="0"/>
              <a:buNone/>
            </a:pPr>
            <a:r>
              <a:rPr lang="en-US" sz="1100" dirty="0">
                <a:hlinkClick r:id="rId2"/>
              </a:rPr>
              <a:t>Quality Improvement Workbook | Telligen</a:t>
            </a:r>
            <a:endParaRPr lang="en-US" sz="7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049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3CDC9B-E60F-12F0-6404-D3DBBEC40F2E}"/>
              </a:ext>
            </a:extLst>
          </p:cNvPr>
          <p:cNvSpPr>
            <a:spLocks noGrp="1"/>
          </p:cNvSpPr>
          <p:nvPr>
            <p:ph type="body" sz="quarter" idx="10"/>
          </p:nvPr>
        </p:nvSpPr>
        <p:spPr/>
        <p:txBody>
          <a:bodyPr/>
          <a:lstStyle/>
          <a:p>
            <a:endParaRPr lang="en-US" dirty="0"/>
          </a:p>
        </p:txBody>
      </p:sp>
      <p:sp>
        <p:nvSpPr>
          <p:cNvPr id="3" name="Text Placeholder 2">
            <a:extLst>
              <a:ext uri="{FF2B5EF4-FFF2-40B4-BE49-F238E27FC236}">
                <a16:creationId xmlns:a16="http://schemas.microsoft.com/office/drawing/2014/main" id="{4520FBDC-47A5-B425-D2E2-829D32A86941}"/>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35867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C9BCCE5E-B1C4-27A1-EF51-1FA70BDEACAE}"/>
              </a:ext>
            </a:extLst>
          </p:cNvPr>
          <p:cNvSpPr>
            <a:spLocks noGrp="1"/>
          </p:cNvSpPr>
          <p:nvPr>
            <p:ph type="body" sz="quarter" idx="15"/>
          </p:nvPr>
        </p:nvSpPr>
        <p:spPr/>
        <p:txBody>
          <a:bodyPr>
            <a:normAutofit lnSpcReduction="10000"/>
          </a:bodyPr>
          <a:lstStyle/>
          <a:p>
            <a:endParaRPr lang="en-US"/>
          </a:p>
        </p:txBody>
      </p:sp>
      <p:sp>
        <p:nvSpPr>
          <p:cNvPr id="17" name="Text Placeholder 16">
            <a:extLst>
              <a:ext uri="{FF2B5EF4-FFF2-40B4-BE49-F238E27FC236}">
                <a16:creationId xmlns:a16="http://schemas.microsoft.com/office/drawing/2014/main" id="{97322E28-FB2C-F62D-3198-166BD70CA401}"/>
              </a:ext>
            </a:extLst>
          </p:cNvPr>
          <p:cNvSpPr>
            <a:spLocks noGrp="1"/>
          </p:cNvSpPr>
          <p:nvPr>
            <p:ph type="body" sz="quarter" idx="16"/>
          </p:nvPr>
        </p:nvSpPr>
        <p:spPr/>
        <p:txBody>
          <a:bodyPr>
            <a:normAutofit lnSpcReduction="10000"/>
          </a:bodyPr>
          <a:lstStyle/>
          <a:p>
            <a:endParaRPr lang="en-US"/>
          </a:p>
        </p:txBody>
      </p:sp>
      <p:sp>
        <p:nvSpPr>
          <p:cNvPr id="20" name="Text Placeholder 19">
            <a:extLst>
              <a:ext uri="{FF2B5EF4-FFF2-40B4-BE49-F238E27FC236}">
                <a16:creationId xmlns:a16="http://schemas.microsoft.com/office/drawing/2014/main" id="{1FE72889-F789-A8C0-E401-C504BAD1EF67}"/>
              </a:ext>
            </a:extLst>
          </p:cNvPr>
          <p:cNvSpPr>
            <a:spLocks noGrp="1"/>
          </p:cNvSpPr>
          <p:nvPr>
            <p:ph type="body" sz="quarter" idx="19"/>
          </p:nvPr>
        </p:nvSpPr>
        <p:spPr/>
        <p:txBody>
          <a:bodyPr/>
          <a:lstStyle/>
          <a:p>
            <a:endParaRPr lang="en-US"/>
          </a:p>
        </p:txBody>
      </p:sp>
      <p:sp>
        <p:nvSpPr>
          <p:cNvPr id="23" name="Text Placeholder 22">
            <a:extLst>
              <a:ext uri="{FF2B5EF4-FFF2-40B4-BE49-F238E27FC236}">
                <a16:creationId xmlns:a16="http://schemas.microsoft.com/office/drawing/2014/main" id="{CC9E436B-3B28-4CA3-2B39-9F3628B04616}"/>
              </a:ext>
            </a:extLst>
          </p:cNvPr>
          <p:cNvSpPr>
            <a:spLocks noGrp="1"/>
          </p:cNvSpPr>
          <p:nvPr>
            <p:ph type="body" sz="quarter" idx="23"/>
          </p:nvPr>
        </p:nvSpPr>
        <p:spPr/>
        <p:txBody>
          <a:bodyPr/>
          <a:lstStyle/>
          <a:p>
            <a:endParaRPr lang="en-US"/>
          </a:p>
        </p:txBody>
      </p:sp>
      <p:sp>
        <p:nvSpPr>
          <p:cNvPr id="24" name="Text Placeholder 23">
            <a:extLst>
              <a:ext uri="{FF2B5EF4-FFF2-40B4-BE49-F238E27FC236}">
                <a16:creationId xmlns:a16="http://schemas.microsoft.com/office/drawing/2014/main" id="{09D26702-2498-582B-81AA-51A5E6A68C66}"/>
              </a:ext>
            </a:extLst>
          </p:cNvPr>
          <p:cNvSpPr>
            <a:spLocks noGrp="1"/>
          </p:cNvSpPr>
          <p:nvPr>
            <p:ph type="body" sz="quarter" idx="26"/>
          </p:nvPr>
        </p:nvSpPr>
        <p:spPr/>
        <p:txBody>
          <a:bodyPr/>
          <a:lstStyle/>
          <a:p>
            <a:endParaRPr lang="en-US"/>
          </a:p>
        </p:txBody>
      </p:sp>
      <p:sp>
        <p:nvSpPr>
          <p:cNvPr id="25" name="Text Placeholder 24">
            <a:extLst>
              <a:ext uri="{FF2B5EF4-FFF2-40B4-BE49-F238E27FC236}">
                <a16:creationId xmlns:a16="http://schemas.microsoft.com/office/drawing/2014/main" id="{3974051E-1DC3-041E-173D-77B9892E45C6}"/>
              </a:ext>
            </a:extLst>
          </p:cNvPr>
          <p:cNvSpPr>
            <a:spLocks noGrp="1"/>
          </p:cNvSpPr>
          <p:nvPr>
            <p:ph type="body" sz="quarter" idx="27"/>
          </p:nvPr>
        </p:nvSpPr>
        <p:spPr/>
        <p:txBody>
          <a:bodyPr/>
          <a:lstStyle/>
          <a:p>
            <a:endParaRPr lang="en-US"/>
          </a:p>
        </p:txBody>
      </p:sp>
      <p:sp>
        <p:nvSpPr>
          <p:cNvPr id="26" name="Text Placeholder 25">
            <a:extLst>
              <a:ext uri="{FF2B5EF4-FFF2-40B4-BE49-F238E27FC236}">
                <a16:creationId xmlns:a16="http://schemas.microsoft.com/office/drawing/2014/main" id="{A3E915D2-02D8-F6DE-36BB-00DB752401FE}"/>
              </a:ext>
            </a:extLst>
          </p:cNvPr>
          <p:cNvSpPr>
            <a:spLocks noGrp="1"/>
          </p:cNvSpPr>
          <p:nvPr>
            <p:ph type="body" sz="quarter" idx="28"/>
          </p:nvPr>
        </p:nvSpPr>
        <p:spPr/>
        <p:txBody>
          <a:bodyPr/>
          <a:lstStyle/>
          <a:p>
            <a:endParaRPr lang="en-US"/>
          </a:p>
        </p:txBody>
      </p:sp>
      <p:sp>
        <p:nvSpPr>
          <p:cNvPr id="27" name="Text Placeholder 26">
            <a:extLst>
              <a:ext uri="{FF2B5EF4-FFF2-40B4-BE49-F238E27FC236}">
                <a16:creationId xmlns:a16="http://schemas.microsoft.com/office/drawing/2014/main" id="{3A4FB526-A308-EAD7-5EA2-3453B3F6AC25}"/>
              </a:ext>
            </a:extLst>
          </p:cNvPr>
          <p:cNvSpPr>
            <a:spLocks noGrp="1"/>
          </p:cNvSpPr>
          <p:nvPr>
            <p:ph type="body" sz="quarter" idx="29"/>
          </p:nvPr>
        </p:nvSpPr>
        <p:spPr/>
        <p:txBody>
          <a:bodyPr/>
          <a:lstStyle/>
          <a:p>
            <a:endParaRPr lang="en-US"/>
          </a:p>
        </p:txBody>
      </p:sp>
      <p:sp>
        <p:nvSpPr>
          <p:cNvPr id="28" name="Text Placeholder 27">
            <a:extLst>
              <a:ext uri="{FF2B5EF4-FFF2-40B4-BE49-F238E27FC236}">
                <a16:creationId xmlns:a16="http://schemas.microsoft.com/office/drawing/2014/main" id="{E21C6AF7-05BF-392B-8765-30F4CD5CD664}"/>
              </a:ext>
            </a:extLst>
          </p:cNvPr>
          <p:cNvSpPr>
            <a:spLocks noGrp="1"/>
          </p:cNvSpPr>
          <p:nvPr>
            <p:ph type="body" sz="quarter" idx="30"/>
          </p:nvPr>
        </p:nvSpPr>
        <p:spPr/>
        <p:txBody>
          <a:bodyPr/>
          <a:lstStyle/>
          <a:p>
            <a:endParaRPr lang="en-US"/>
          </a:p>
        </p:txBody>
      </p:sp>
      <p:sp>
        <p:nvSpPr>
          <p:cNvPr id="29" name="Text Placeholder 28">
            <a:extLst>
              <a:ext uri="{FF2B5EF4-FFF2-40B4-BE49-F238E27FC236}">
                <a16:creationId xmlns:a16="http://schemas.microsoft.com/office/drawing/2014/main" id="{32A62D33-C984-F724-2BEF-1B8BD7160B12}"/>
              </a:ext>
            </a:extLst>
          </p:cNvPr>
          <p:cNvSpPr>
            <a:spLocks noGrp="1"/>
          </p:cNvSpPr>
          <p:nvPr>
            <p:ph type="body" sz="quarter" idx="31"/>
          </p:nvPr>
        </p:nvSpPr>
        <p:spPr/>
        <p:txBody>
          <a:bodyPr/>
          <a:lstStyle/>
          <a:p>
            <a:endParaRPr lang="en-US"/>
          </a:p>
        </p:txBody>
      </p:sp>
      <p:sp>
        <p:nvSpPr>
          <p:cNvPr id="18" name="Text Placeholder 17">
            <a:extLst>
              <a:ext uri="{FF2B5EF4-FFF2-40B4-BE49-F238E27FC236}">
                <a16:creationId xmlns:a16="http://schemas.microsoft.com/office/drawing/2014/main" id="{5580E55A-5B6A-869C-785A-6AB063C740F0}"/>
              </a:ext>
            </a:extLst>
          </p:cNvPr>
          <p:cNvSpPr>
            <a:spLocks noGrp="1"/>
          </p:cNvSpPr>
          <p:nvPr>
            <p:ph type="body" sz="quarter" idx="17"/>
          </p:nvPr>
        </p:nvSpPr>
        <p:spPr/>
        <p:txBody>
          <a:bodyPr>
            <a:normAutofit lnSpcReduction="10000"/>
          </a:bodyPr>
          <a:lstStyle/>
          <a:p>
            <a:endParaRPr lang="en-US"/>
          </a:p>
        </p:txBody>
      </p:sp>
      <p:sp>
        <p:nvSpPr>
          <p:cNvPr id="19" name="Text Placeholder 18">
            <a:extLst>
              <a:ext uri="{FF2B5EF4-FFF2-40B4-BE49-F238E27FC236}">
                <a16:creationId xmlns:a16="http://schemas.microsoft.com/office/drawing/2014/main" id="{A15E4433-0DE3-6383-41D4-763D3170E6D8}"/>
              </a:ext>
            </a:extLst>
          </p:cNvPr>
          <p:cNvSpPr>
            <a:spLocks noGrp="1"/>
          </p:cNvSpPr>
          <p:nvPr>
            <p:ph type="body" sz="quarter" idx="18"/>
          </p:nvPr>
        </p:nvSpPr>
        <p:spPr/>
        <p:txBody>
          <a:bodyPr>
            <a:normAutofit lnSpcReduction="10000"/>
          </a:bodyPr>
          <a:lstStyle/>
          <a:p>
            <a:endParaRPr lang="en-US"/>
          </a:p>
        </p:txBody>
      </p:sp>
      <p:sp>
        <p:nvSpPr>
          <p:cNvPr id="21" name="Text Placeholder 20">
            <a:extLst>
              <a:ext uri="{FF2B5EF4-FFF2-40B4-BE49-F238E27FC236}">
                <a16:creationId xmlns:a16="http://schemas.microsoft.com/office/drawing/2014/main" id="{9AB5731D-23E1-5FF4-F2A3-301F41D5670F}"/>
              </a:ext>
            </a:extLst>
          </p:cNvPr>
          <p:cNvSpPr>
            <a:spLocks noGrp="1"/>
          </p:cNvSpPr>
          <p:nvPr>
            <p:ph type="body" sz="quarter" idx="20"/>
          </p:nvPr>
        </p:nvSpPr>
        <p:spPr/>
        <p:txBody>
          <a:bodyPr>
            <a:normAutofit lnSpcReduction="10000"/>
          </a:bodyPr>
          <a:lstStyle/>
          <a:p>
            <a:endParaRPr lang="en-US"/>
          </a:p>
        </p:txBody>
      </p:sp>
      <p:sp>
        <p:nvSpPr>
          <p:cNvPr id="22" name="Text Placeholder 21">
            <a:extLst>
              <a:ext uri="{FF2B5EF4-FFF2-40B4-BE49-F238E27FC236}">
                <a16:creationId xmlns:a16="http://schemas.microsoft.com/office/drawing/2014/main" id="{2F580F4D-6470-431B-C90D-4651D2A53255}"/>
              </a:ext>
            </a:extLst>
          </p:cNvPr>
          <p:cNvSpPr>
            <a:spLocks noGrp="1"/>
          </p:cNvSpPr>
          <p:nvPr>
            <p:ph type="body" sz="quarter" idx="21"/>
          </p:nvPr>
        </p:nvSpPr>
        <p:spPr/>
        <p:txBody>
          <a:bodyPr>
            <a:normAutofit lnSpcReduction="10000"/>
          </a:bodyPr>
          <a:lstStyle/>
          <a:p>
            <a:endParaRPr lang="en-US"/>
          </a:p>
        </p:txBody>
      </p:sp>
      <p:sp>
        <p:nvSpPr>
          <p:cNvPr id="30" name="Text Placeholder 29">
            <a:extLst>
              <a:ext uri="{FF2B5EF4-FFF2-40B4-BE49-F238E27FC236}">
                <a16:creationId xmlns:a16="http://schemas.microsoft.com/office/drawing/2014/main" id="{ACF03646-036D-471F-5278-6CD2831D4092}"/>
              </a:ext>
            </a:extLst>
          </p:cNvPr>
          <p:cNvSpPr>
            <a:spLocks noGrp="1"/>
          </p:cNvSpPr>
          <p:nvPr>
            <p:ph type="body" sz="quarter" idx="32"/>
          </p:nvPr>
        </p:nvSpPr>
        <p:spPr/>
        <p:txBody>
          <a:bodyPr/>
          <a:lstStyle/>
          <a:p>
            <a:endParaRPr lang="en-US"/>
          </a:p>
        </p:txBody>
      </p:sp>
      <p:sp>
        <p:nvSpPr>
          <p:cNvPr id="44" name="TextBox 43">
            <a:extLst>
              <a:ext uri="{FF2B5EF4-FFF2-40B4-BE49-F238E27FC236}">
                <a16:creationId xmlns:a16="http://schemas.microsoft.com/office/drawing/2014/main" id="{B0EB346B-E449-D13E-5BE9-B9503EF36E6E}"/>
              </a:ext>
            </a:extLst>
          </p:cNvPr>
          <p:cNvSpPr txBox="1"/>
          <p:nvPr/>
        </p:nvSpPr>
        <p:spPr>
          <a:xfrm>
            <a:off x="4653644" y="6331328"/>
            <a:ext cx="7295840" cy="477054"/>
          </a:xfrm>
          <a:prstGeom prst="rect">
            <a:avLst/>
          </a:prstGeom>
          <a:noFill/>
        </p:spPr>
        <p:txBody>
          <a:bodyPr wrap="square" rtlCol="0">
            <a:spAutoFit/>
          </a:bodyPr>
          <a:lstStyle/>
          <a:p>
            <a:pPr marR="67170" algn="l">
              <a:spcAft>
                <a:spcPts val="600"/>
              </a:spcAft>
            </a:pPr>
            <a:r>
              <a:rPr lang="en-US" sz="1000" b="0" i="0" u="none" strike="noStrike" baseline="0" dirty="0">
                <a:hlinkClick r:id="rId2"/>
              </a:rPr>
              <a:t>https://www.cms.gov/Medicare/Provider-Enrollment-and-Certification/QAPI/Downloads/FishboneRevised.pdf</a:t>
            </a:r>
            <a:endParaRPr lang="en-US" sz="1000" b="0" i="0" u="none" strike="noStrike" baseline="0" dirty="0"/>
          </a:p>
          <a:p>
            <a:pPr marR="67170" algn="l">
              <a:spcAft>
                <a:spcPts val="600"/>
              </a:spcAft>
            </a:pPr>
            <a:r>
              <a:rPr lang="en-US" sz="1000" b="0" i="0" u="none" strike="noStrike" baseline="0" dirty="0">
                <a:hlinkClick r:id="rId3"/>
              </a:rPr>
              <a:t>https://www.telligen.com/wp-content/uploads/2024/03/Fishbone-Diagram.pdf</a:t>
            </a:r>
            <a:r>
              <a:rPr lang="en-US" sz="1000" b="0" i="0" u="none" strike="noStrike" baseline="0" dirty="0"/>
              <a:t>  </a:t>
            </a:r>
          </a:p>
        </p:txBody>
      </p:sp>
      <p:pic>
        <p:nvPicPr>
          <p:cNvPr id="38" name="Picture 37" descr="Text, letter&#10;&#10;Description automatically generated">
            <a:hlinkClick r:id="rId2"/>
            <a:extLst>
              <a:ext uri="{FF2B5EF4-FFF2-40B4-BE49-F238E27FC236}">
                <a16:creationId xmlns:a16="http://schemas.microsoft.com/office/drawing/2014/main" id="{4DC3F80F-55C4-5946-D703-96D9CF58D5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3025" y="1767189"/>
            <a:ext cx="1554489" cy="2011680"/>
          </a:xfrm>
          <a:prstGeom prst="rect">
            <a:avLst/>
          </a:prstGeom>
          <a:effectLst>
            <a:outerShdw blurRad="50800" dist="38100" dir="2700000" algn="tl" rotWithShape="0">
              <a:prstClr val="black">
                <a:alpha val="40000"/>
              </a:prstClr>
            </a:outerShdw>
          </a:effectLst>
        </p:spPr>
      </p:pic>
      <p:pic>
        <p:nvPicPr>
          <p:cNvPr id="39" name="Picture 38" descr="A screen shot of a document&#10;&#10;Description automatically generated">
            <a:hlinkClick r:id="rId3"/>
            <a:extLst>
              <a:ext uri="{FF2B5EF4-FFF2-40B4-BE49-F238E27FC236}">
                <a16:creationId xmlns:a16="http://schemas.microsoft.com/office/drawing/2014/main" id="{18BA9600-10DE-3494-83EF-CE916FE0E214}"/>
              </a:ext>
            </a:extLst>
          </p:cNvPr>
          <p:cNvPicPr>
            <a:picLocks noChangeAspect="1"/>
          </p:cNvPicPr>
          <p:nvPr/>
        </p:nvPicPr>
        <p:blipFill rotWithShape="1">
          <a:blip r:embed="rId5">
            <a:extLst>
              <a:ext uri="{28A0092B-C50C-407E-A947-70E740481C1C}">
                <a14:useLocalDpi xmlns:a14="http://schemas.microsoft.com/office/drawing/2010/main" val="0"/>
              </a:ext>
            </a:extLst>
          </a:blip>
          <a:srcRect l="2030"/>
          <a:stretch/>
        </p:blipFill>
        <p:spPr>
          <a:xfrm>
            <a:off x="10237239" y="4038645"/>
            <a:ext cx="1554489" cy="1980847"/>
          </a:xfrm>
          <a:prstGeom prst="rect">
            <a:avLst/>
          </a:prstGeom>
          <a:ln>
            <a:solidFill>
              <a:schemeClr val="bg2">
                <a:lumMod val="95000"/>
              </a:schemeClr>
            </a:solidFill>
          </a:ln>
        </p:spPr>
      </p:pic>
      <p:sp>
        <p:nvSpPr>
          <p:cNvPr id="40" name="TextBox 39">
            <a:extLst>
              <a:ext uri="{FF2B5EF4-FFF2-40B4-BE49-F238E27FC236}">
                <a16:creationId xmlns:a16="http://schemas.microsoft.com/office/drawing/2014/main" id="{62355D6C-CE13-4A2E-BA6F-9FDA7D2F2893}"/>
              </a:ext>
            </a:extLst>
          </p:cNvPr>
          <p:cNvSpPr txBox="1">
            <a:spLocks noGrp="1" noRot="1" noMove="1" noResize="1" noEditPoints="1" noAdjustHandles="1" noChangeArrowheads="1" noChangeShapeType="1"/>
          </p:cNvSpPr>
          <p:nvPr/>
        </p:nvSpPr>
        <p:spPr>
          <a:xfrm>
            <a:off x="8714914" y="1781939"/>
            <a:ext cx="1446158" cy="1015663"/>
          </a:xfrm>
          <a:prstGeom prst="rect">
            <a:avLst/>
          </a:prstGeom>
          <a:noFill/>
        </p:spPr>
        <p:txBody>
          <a:bodyPr wrap="square" rtlCol="0">
            <a:spAutoFit/>
          </a:bodyPr>
          <a:lstStyle/>
          <a:p>
            <a:pPr marL="0" indent="0" algn="r">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for detailed instructions on using the fishbone tool for root cause analysis.</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DB45EA4C-10B6-BAFF-6B8F-31B3E1BD587C}"/>
              </a:ext>
            </a:extLst>
          </p:cNvPr>
          <p:cNvSpPr txBox="1">
            <a:spLocks noGrp="1" noRot="1" noMove="1" noResize="1" noEditPoints="1" noAdjustHandles="1" noChangeArrowheads="1" noChangeShapeType="1"/>
          </p:cNvSpPr>
          <p:nvPr/>
        </p:nvSpPr>
        <p:spPr>
          <a:xfrm>
            <a:off x="8864793" y="5433713"/>
            <a:ext cx="1363185" cy="646331"/>
          </a:xfrm>
          <a:prstGeom prst="rect">
            <a:avLst/>
          </a:prstGeom>
          <a:noFill/>
        </p:spPr>
        <p:txBody>
          <a:bodyPr wrap="square" rtlCol="0">
            <a:spAutoFit/>
          </a:bodyPr>
          <a:lstStyle/>
          <a:p>
            <a:pPr marL="0" indent="0" algn="r">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for a fishbone diagram template.</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77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55367F-683A-4CB1-A2E7-A91CEE99AA2B}"/>
              </a:ext>
            </a:extLst>
          </p:cNvPr>
          <p:cNvSpPr>
            <a:spLocks noGrp="1"/>
          </p:cNvSpPr>
          <p:nvPr>
            <p:ph type="body" sz="quarter" idx="11"/>
          </p:nvPr>
        </p:nvSpPr>
        <p:spPr>
          <a:xfrm>
            <a:off x="3639275" y="2463313"/>
            <a:ext cx="5805351" cy="3455220"/>
          </a:xfrm>
        </p:spPr>
        <p:txBody>
          <a:bodyPr/>
          <a:lstStyle/>
          <a:p>
            <a:endParaRPr lang="en-US" dirty="0"/>
          </a:p>
        </p:txBody>
      </p:sp>
      <p:sp>
        <p:nvSpPr>
          <p:cNvPr id="4" name="TextBox 3">
            <a:extLst>
              <a:ext uri="{FF2B5EF4-FFF2-40B4-BE49-F238E27FC236}">
                <a16:creationId xmlns:a16="http://schemas.microsoft.com/office/drawing/2014/main" id="{11814119-6793-B7EE-EFAB-A79C60E818B4}"/>
              </a:ext>
            </a:extLst>
          </p:cNvPr>
          <p:cNvSpPr txBox="1">
            <a:spLocks noGrp="1" noRot="1" noMove="1" noResize="1" noEditPoints="1" noAdjustHandles="1" noChangeArrowheads="1" noChangeShapeType="1"/>
          </p:cNvSpPr>
          <p:nvPr/>
        </p:nvSpPr>
        <p:spPr>
          <a:xfrm>
            <a:off x="9751688" y="5816043"/>
            <a:ext cx="1945183" cy="461665"/>
          </a:xfrm>
          <a:prstGeom prst="rect">
            <a:avLst/>
          </a:prstGeom>
          <a:noFill/>
        </p:spPr>
        <p:txBody>
          <a:bodyPr wrap="square" rtlCol="0">
            <a:spAutoFit/>
          </a:bodyPr>
          <a:lstStyle/>
          <a:p>
            <a:pPr marL="0" indent="0" algn="ctr">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for a readmissions surveillance tool.</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F7919BF-8923-2307-B6A8-F3D38E85FDFF}"/>
              </a:ext>
            </a:extLst>
          </p:cNvPr>
          <p:cNvSpPr txBox="1">
            <a:spLocks noGrp="1" noRot="1" noMove="1" noResize="1" noEditPoints="1" noAdjustHandles="1" noChangeArrowheads="1" noChangeShapeType="1"/>
          </p:cNvSpPr>
          <p:nvPr/>
        </p:nvSpPr>
        <p:spPr>
          <a:xfrm>
            <a:off x="9876377" y="3666245"/>
            <a:ext cx="1695806" cy="461665"/>
          </a:xfrm>
          <a:prstGeom prst="rect">
            <a:avLst/>
          </a:prstGeom>
          <a:noFill/>
        </p:spPr>
        <p:txBody>
          <a:bodyPr wrap="square" rtlCol="0">
            <a:spAutoFit/>
          </a:bodyPr>
          <a:lstStyle/>
          <a:p>
            <a:pPr marL="0" indent="0" algn="ctr">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for the assessment summary.</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Table&#10;&#10;Description automatically generated">
            <a:hlinkClick r:id="rId2"/>
            <a:extLst>
              <a:ext uri="{FF2B5EF4-FFF2-40B4-BE49-F238E27FC236}">
                <a16:creationId xmlns:a16="http://schemas.microsoft.com/office/drawing/2014/main" id="{F61D2A72-1C56-8814-4C76-BBC83D72AD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097" b="8314"/>
          <a:stretch/>
        </p:blipFill>
        <p:spPr>
          <a:xfrm>
            <a:off x="9627000" y="4339422"/>
            <a:ext cx="2194560" cy="1434644"/>
          </a:xfrm>
          <a:prstGeom prst="rect">
            <a:avLst/>
          </a:prstGeom>
          <a:effectLst>
            <a:outerShdw blurRad="50800" dist="38100" dir="2700000" algn="tl" rotWithShape="0">
              <a:prstClr val="black">
                <a:alpha val="40000"/>
              </a:prstClr>
            </a:outerShdw>
          </a:effectLst>
        </p:spPr>
      </p:pic>
      <p:pic>
        <p:nvPicPr>
          <p:cNvPr id="14" name="Picture 13" descr="A white cover with colorful shapes&#10;&#10;Description automatically generated">
            <a:hlinkClick r:id="rId4"/>
            <a:extLst>
              <a:ext uri="{FF2B5EF4-FFF2-40B4-BE49-F238E27FC236}">
                <a16:creationId xmlns:a16="http://schemas.microsoft.com/office/drawing/2014/main" id="{DAAB5660-45AB-198A-CEB7-D08ADC108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7694" y="1669055"/>
            <a:ext cx="1684489" cy="1989233"/>
          </a:xfrm>
          <a:prstGeom prst="rect">
            <a:avLst/>
          </a:prstGeom>
        </p:spPr>
      </p:pic>
      <p:sp>
        <p:nvSpPr>
          <p:cNvPr id="3" name="TextBox 2">
            <a:extLst>
              <a:ext uri="{FF2B5EF4-FFF2-40B4-BE49-F238E27FC236}">
                <a16:creationId xmlns:a16="http://schemas.microsoft.com/office/drawing/2014/main" id="{57110657-8E20-6257-5A04-491FE8B876D8}"/>
              </a:ext>
            </a:extLst>
          </p:cNvPr>
          <p:cNvSpPr txBox="1"/>
          <p:nvPr/>
        </p:nvSpPr>
        <p:spPr>
          <a:xfrm>
            <a:off x="365080" y="5914731"/>
            <a:ext cx="4196287" cy="492443"/>
          </a:xfrm>
          <a:prstGeom prst="rect">
            <a:avLst/>
          </a:prstGeom>
          <a:noFill/>
        </p:spPr>
        <p:txBody>
          <a:bodyPr wrap="square" rtlCol="0">
            <a:spAutoFit/>
          </a:bodyPr>
          <a:lstStyle/>
          <a:p>
            <a:pPr marL="0" indent="0" algn="l">
              <a:spcBef>
                <a:spcPts val="600"/>
              </a:spcBef>
              <a:buFont typeface="Arial" panose="020B0604020202020204" pitchFamily="34" charset="0"/>
              <a:buNone/>
            </a:pPr>
            <a:r>
              <a:rPr lang="en-US" sz="1000" dirty="0">
                <a:hlinkClick r:id="rId4"/>
              </a:rPr>
              <a:t>Quality Improvement Workbook | Telligen</a:t>
            </a:r>
            <a:endParaRPr lang="en-US" sz="1000" dirty="0"/>
          </a:p>
          <a:p>
            <a:pPr marL="0" indent="0" algn="l">
              <a:spcBef>
                <a:spcPts val="600"/>
              </a:spcBef>
              <a:buFont typeface="Arial" panose="020B0604020202020204" pitchFamily="34" charset="0"/>
              <a:buNone/>
            </a:pPr>
            <a:r>
              <a:rPr lang="en-US" sz="1000" b="0"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hlinkClick r:id="rId2"/>
              </a:rPr>
              <a:t>https://qualityimprovementcollaborative.org/focus_areas/readmissions/</a:t>
            </a:r>
            <a:r>
              <a:rPr lang="en-US" sz="1000" b="0"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83102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56CAA-E628-2E46-A514-37CC0A2B2C86}"/>
              </a:ext>
            </a:extLst>
          </p:cNvPr>
          <p:cNvSpPr>
            <a:spLocks noGrp="1"/>
          </p:cNvSpPr>
          <p:nvPr>
            <p:ph type="title"/>
          </p:nvPr>
        </p:nvSpPr>
        <p:spPr>
          <a:xfrm>
            <a:off x="6676291" y="1527717"/>
            <a:ext cx="5282047" cy="4365238"/>
          </a:xfrm>
        </p:spPr>
        <p:txBody>
          <a:bodyPr>
            <a:normAutofit/>
          </a:bodyPr>
          <a:lstStyle/>
          <a:p>
            <a:r>
              <a:rPr lang="en-US" dirty="0"/>
              <a:t>Do</a:t>
            </a:r>
            <a:br>
              <a:rPr lang="en-US" dirty="0"/>
            </a:br>
            <a:r>
              <a:rPr lang="en-US" sz="3600" dirty="0"/>
              <a:t>What changes can we make that will result in improvement?</a:t>
            </a:r>
          </a:p>
        </p:txBody>
      </p:sp>
    </p:spTree>
    <p:extLst>
      <p:ext uri="{BB962C8B-B14F-4D97-AF65-F5344CB8AC3E}">
        <p14:creationId xmlns:p14="http://schemas.microsoft.com/office/powerpoint/2010/main" val="218354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8BD8B6-A8A1-7889-FC92-CA36A28AEB8E}"/>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6C73E242-62B6-A8C7-0927-85D650C12349}"/>
              </a:ext>
            </a:extLst>
          </p:cNvPr>
          <p:cNvSpPr>
            <a:spLocks noGrp="1"/>
          </p:cNvSpPr>
          <p:nvPr>
            <p:ph type="body" sz="quarter" idx="12"/>
          </p:nvPr>
        </p:nvSpPr>
        <p:spPr/>
        <p:txBody>
          <a:bodyPr/>
          <a:lstStyle/>
          <a:p>
            <a:endParaRPr lang="en-US"/>
          </a:p>
        </p:txBody>
      </p:sp>
      <p:sp>
        <p:nvSpPr>
          <p:cNvPr id="18" name="TextBox 17">
            <a:extLst>
              <a:ext uri="{FF2B5EF4-FFF2-40B4-BE49-F238E27FC236}">
                <a16:creationId xmlns:a16="http://schemas.microsoft.com/office/drawing/2014/main" id="{234393AB-5480-B997-F2E6-F8278D9067C6}"/>
              </a:ext>
            </a:extLst>
          </p:cNvPr>
          <p:cNvSpPr txBox="1">
            <a:spLocks noGrp="1" noRot="1" noMove="1" noResize="1" noEditPoints="1" noAdjustHandles="1" noChangeArrowheads="1" noChangeShapeType="1"/>
          </p:cNvSpPr>
          <p:nvPr/>
        </p:nvSpPr>
        <p:spPr>
          <a:xfrm>
            <a:off x="11021581" y="2379796"/>
            <a:ext cx="948882" cy="830997"/>
          </a:xfrm>
          <a:prstGeom prst="rect">
            <a:avLst/>
          </a:prstGeom>
          <a:noFill/>
        </p:spPr>
        <p:txBody>
          <a:bodyPr wrap="square" rtlCol="0">
            <a:spAutoFit/>
          </a:bodyPr>
          <a:lstStyle/>
          <a:p>
            <a:pPr marL="0" indent="0" algn="l">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for a driver diagram template.</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Timeline&#10;&#10;Description automatically generated">
            <a:hlinkClick r:id="rId2"/>
            <a:extLst>
              <a:ext uri="{FF2B5EF4-FFF2-40B4-BE49-F238E27FC236}">
                <a16:creationId xmlns:a16="http://schemas.microsoft.com/office/drawing/2014/main" id="{F7D7DFBF-F7E0-B3D5-AC14-D08E4949A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6640" y="1764298"/>
            <a:ext cx="1695805" cy="2194560"/>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75ED6BAE-6C75-3E62-8C94-60EB4B105326}"/>
              </a:ext>
            </a:extLst>
          </p:cNvPr>
          <p:cNvSpPr txBox="1"/>
          <p:nvPr/>
        </p:nvSpPr>
        <p:spPr>
          <a:xfrm>
            <a:off x="409126" y="6139975"/>
            <a:ext cx="4800600" cy="246221"/>
          </a:xfrm>
          <a:prstGeom prst="rect">
            <a:avLst/>
          </a:prstGeom>
          <a:noFill/>
        </p:spPr>
        <p:txBody>
          <a:bodyPr wrap="square" rtlCol="0">
            <a:spAutoFit/>
          </a:bodyPr>
          <a:lstStyle/>
          <a:p>
            <a:pPr marR="67170" algn="l">
              <a:spcAft>
                <a:spcPts val="600"/>
              </a:spcAft>
            </a:pPr>
            <a:r>
              <a:rPr lang="en-US" sz="1000" b="0" i="0" u="none" strike="noStrike" baseline="0" dirty="0">
                <a:hlinkClick r:id="rId2"/>
              </a:rPr>
              <a:t>Driver Diagram | Telligen</a:t>
            </a:r>
            <a:r>
              <a:rPr lang="en-US" sz="1000" b="0" i="0" u="none" strike="noStrike" baseline="0" dirty="0"/>
              <a:t>  </a:t>
            </a:r>
            <a:endParaRPr lang="en-US" sz="1000" dirty="0">
              <a:solidFill>
                <a:schemeClr val="tx1"/>
              </a:solidFill>
            </a:endParaRPr>
          </a:p>
        </p:txBody>
      </p:sp>
    </p:spTree>
    <p:extLst>
      <p:ext uri="{BB962C8B-B14F-4D97-AF65-F5344CB8AC3E}">
        <p14:creationId xmlns:p14="http://schemas.microsoft.com/office/powerpoint/2010/main" val="271240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0324B5-C061-44D3-1224-330F9E4964CF}"/>
              </a:ext>
            </a:extLst>
          </p:cNvPr>
          <p:cNvSpPr>
            <a:spLocks noGrp="1"/>
          </p:cNvSpPr>
          <p:nvPr>
            <p:ph type="body" sz="quarter" idx="12"/>
          </p:nvPr>
        </p:nvSpPr>
        <p:spPr>
          <a:xfrm>
            <a:off x="434595" y="4019433"/>
            <a:ext cx="8609486" cy="1700883"/>
          </a:xfrm>
        </p:spPr>
        <p:txBody>
          <a:bodyPr/>
          <a:lstStyle/>
          <a:p>
            <a:endParaRPr lang="en-US" dirty="0"/>
          </a:p>
        </p:txBody>
      </p:sp>
      <p:sp>
        <p:nvSpPr>
          <p:cNvPr id="17" name="TextBox 16">
            <a:extLst>
              <a:ext uri="{FF2B5EF4-FFF2-40B4-BE49-F238E27FC236}">
                <a16:creationId xmlns:a16="http://schemas.microsoft.com/office/drawing/2014/main" id="{75ED6BAE-6C75-3E62-8C94-60EB4B105326}"/>
              </a:ext>
            </a:extLst>
          </p:cNvPr>
          <p:cNvSpPr txBox="1"/>
          <p:nvPr/>
        </p:nvSpPr>
        <p:spPr>
          <a:xfrm>
            <a:off x="409126" y="5873072"/>
            <a:ext cx="7060310" cy="477054"/>
          </a:xfrm>
          <a:prstGeom prst="rect">
            <a:avLst/>
          </a:prstGeom>
          <a:noFill/>
        </p:spPr>
        <p:txBody>
          <a:bodyPr wrap="square" rtlCol="0">
            <a:spAutoFit/>
          </a:bodyPr>
          <a:lstStyle/>
          <a:p>
            <a:pPr marR="67170" algn="l">
              <a:spcAft>
                <a:spcPts val="600"/>
              </a:spcAft>
            </a:pPr>
            <a:r>
              <a:rPr lang="en-US" sz="1000" b="0" i="0" u="none" strike="noStrike" baseline="0" dirty="0">
                <a:hlinkClick r:id="rId2"/>
              </a:rPr>
              <a:t>Whole-Person Transitional Care Planning Tool</a:t>
            </a:r>
            <a:r>
              <a:rPr lang="en-US" sz="1000" b="0" i="0" u="none" strike="noStrike" baseline="0" dirty="0"/>
              <a:t> </a:t>
            </a:r>
          </a:p>
          <a:p>
            <a:pPr marR="67170" algn="l">
              <a:spcAft>
                <a:spcPts val="600"/>
              </a:spcAft>
            </a:pPr>
            <a:r>
              <a:rPr lang="en-US" sz="1000" dirty="0">
                <a:solidFill>
                  <a:schemeClr val="tx1"/>
                </a:solidFill>
                <a:hlinkClick r:id="rId3"/>
              </a:rPr>
              <a:t>Re-Engineered Discharge (RED) Toolkit | AHRQ</a:t>
            </a:r>
            <a:r>
              <a:rPr lang="en-US" sz="1000" b="0" i="0" u="none" strike="noStrike" baseline="0" dirty="0">
                <a:solidFill>
                  <a:schemeClr val="tx1"/>
                </a:solidFill>
              </a:rPr>
              <a:t> </a:t>
            </a:r>
            <a:endParaRPr lang="en-US" sz="1000" dirty="0">
              <a:solidFill>
                <a:schemeClr val="tx1"/>
              </a:solidFill>
            </a:endParaRPr>
          </a:p>
        </p:txBody>
      </p:sp>
      <p:sp>
        <p:nvSpPr>
          <p:cNvPr id="4" name="TextBox 3">
            <a:extLst>
              <a:ext uri="{FF2B5EF4-FFF2-40B4-BE49-F238E27FC236}">
                <a16:creationId xmlns:a16="http://schemas.microsoft.com/office/drawing/2014/main" id="{D28672B7-EE54-3A01-C289-84DF3B3F144C}"/>
              </a:ext>
            </a:extLst>
          </p:cNvPr>
          <p:cNvSpPr txBox="1">
            <a:spLocks noGrp="1" noRot="1" noMove="1" noResize="1" noEditPoints="1" noAdjustHandles="1" noChangeArrowheads="1" noChangeShapeType="1"/>
          </p:cNvSpPr>
          <p:nvPr/>
        </p:nvSpPr>
        <p:spPr>
          <a:xfrm>
            <a:off x="9422926" y="4208778"/>
            <a:ext cx="2120219" cy="461665"/>
          </a:xfrm>
          <a:prstGeom prst="rect">
            <a:avLst/>
          </a:prstGeom>
          <a:noFill/>
        </p:spPr>
        <p:txBody>
          <a:bodyPr wrap="square" rtlCol="0">
            <a:spAutoFit/>
          </a:bodyPr>
          <a:lstStyle/>
          <a:p>
            <a:pPr marL="0" indent="0" algn="ctr">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for the whole-person transitional care planning tool.</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Text, letter&#10;&#10;Description automatically generated">
            <a:hlinkClick r:id="rId2"/>
            <a:extLst>
              <a:ext uri="{FF2B5EF4-FFF2-40B4-BE49-F238E27FC236}">
                <a16:creationId xmlns:a16="http://schemas.microsoft.com/office/drawing/2014/main" id="{2132C2F8-C8B5-CA0E-C8DC-F6DA27DAA3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7132" y="1765518"/>
            <a:ext cx="1891806" cy="2447673"/>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0BE7C86C-D772-D25E-4C32-CDD38CCAB484}"/>
              </a:ext>
            </a:extLst>
          </p:cNvPr>
          <p:cNvSpPr txBox="1">
            <a:spLocks noGrp="1" noRot="1" noMove="1" noResize="1" noEditPoints="1" noAdjustHandles="1" noChangeArrowheads="1" noChangeShapeType="1"/>
          </p:cNvSpPr>
          <p:nvPr/>
        </p:nvSpPr>
        <p:spPr>
          <a:xfrm>
            <a:off x="9155085" y="6012982"/>
            <a:ext cx="2721821" cy="461665"/>
          </a:xfrm>
          <a:prstGeom prst="rect">
            <a:avLst/>
          </a:prstGeom>
          <a:noFill/>
        </p:spPr>
        <p:txBody>
          <a:bodyPr wrap="square" rtlCol="0">
            <a:spAutoFit/>
          </a:bodyPr>
          <a:lstStyle/>
          <a:p>
            <a:pPr marL="0" indent="0" algn="ctr">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for the AHRQ Re-Engineered Discharge (RED) Toolkit.</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hlinkClick r:id="rId3"/>
            <a:extLst>
              <a:ext uri="{FF2B5EF4-FFF2-40B4-BE49-F238E27FC236}">
                <a16:creationId xmlns:a16="http://schemas.microsoft.com/office/drawing/2014/main" id="{CC803C82-6F24-73EE-6F54-379C2EB99743}"/>
              </a:ext>
            </a:extLst>
          </p:cNvPr>
          <p:cNvPicPr>
            <a:picLocks noChangeAspect="1"/>
          </p:cNvPicPr>
          <p:nvPr/>
        </p:nvPicPr>
        <p:blipFill>
          <a:blip r:embed="rId5"/>
          <a:stretch>
            <a:fillRect/>
          </a:stretch>
        </p:blipFill>
        <p:spPr>
          <a:xfrm>
            <a:off x="9294032" y="4792363"/>
            <a:ext cx="2443929" cy="11887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4422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1DA48F-BC8D-7F6D-DDAA-63CFB44D7F0F}"/>
              </a:ext>
            </a:extLst>
          </p:cNvPr>
          <p:cNvSpPr>
            <a:spLocks noGrp="1"/>
          </p:cNvSpPr>
          <p:nvPr>
            <p:ph type="body" sz="quarter" idx="12"/>
          </p:nvPr>
        </p:nvSpPr>
        <p:spPr/>
        <p:txBody>
          <a:bodyPr/>
          <a:lstStyle/>
          <a:p>
            <a:endParaRPr lang="en-US"/>
          </a:p>
        </p:txBody>
      </p:sp>
      <p:sp>
        <p:nvSpPr>
          <p:cNvPr id="17" name="TextBox 16">
            <a:extLst>
              <a:ext uri="{FF2B5EF4-FFF2-40B4-BE49-F238E27FC236}">
                <a16:creationId xmlns:a16="http://schemas.microsoft.com/office/drawing/2014/main" id="{75ED6BAE-6C75-3E62-8C94-60EB4B105326}"/>
              </a:ext>
            </a:extLst>
          </p:cNvPr>
          <p:cNvSpPr txBox="1"/>
          <p:nvPr/>
        </p:nvSpPr>
        <p:spPr>
          <a:xfrm>
            <a:off x="409126" y="5873072"/>
            <a:ext cx="7060310" cy="477054"/>
          </a:xfrm>
          <a:prstGeom prst="rect">
            <a:avLst/>
          </a:prstGeom>
          <a:noFill/>
        </p:spPr>
        <p:txBody>
          <a:bodyPr wrap="square" rtlCol="0">
            <a:spAutoFit/>
          </a:bodyPr>
          <a:lstStyle/>
          <a:p>
            <a:pPr marR="67170" algn="l">
              <a:spcAft>
                <a:spcPts val="600"/>
              </a:spcAft>
            </a:pPr>
            <a:r>
              <a:rPr lang="en-US" sz="1000" b="0" i="0" u="none" strike="noStrike" baseline="0" dirty="0">
                <a:hlinkClick r:id="rId2"/>
              </a:rPr>
              <a:t>https://qualityimprovementcollaborative.org/focus_areas/readmissions/docs/mitigating_risk_factors_for_readmission.pdf</a:t>
            </a:r>
            <a:endParaRPr lang="en-US" sz="1000" b="0" i="0" u="none" strike="noStrike" baseline="0" dirty="0"/>
          </a:p>
          <a:p>
            <a:pPr marR="67170" algn="l">
              <a:spcAft>
                <a:spcPts val="600"/>
              </a:spcAft>
            </a:pPr>
            <a:r>
              <a:rPr lang="en-US" sz="1000" dirty="0">
                <a:solidFill>
                  <a:schemeClr val="tx1"/>
                </a:solidFill>
                <a:hlinkClick r:id="rId3"/>
              </a:rPr>
              <a:t>https://www.mdcalc.com/calc/3805/lace-index-readmission</a:t>
            </a:r>
            <a:r>
              <a:rPr lang="en-US" sz="1000" dirty="0">
                <a:solidFill>
                  <a:schemeClr val="tx1"/>
                </a:solidFill>
              </a:rPr>
              <a:t> </a:t>
            </a:r>
          </a:p>
        </p:txBody>
      </p:sp>
      <p:sp>
        <p:nvSpPr>
          <p:cNvPr id="3" name="TextBox 2">
            <a:extLst>
              <a:ext uri="{FF2B5EF4-FFF2-40B4-BE49-F238E27FC236}">
                <a16:creationId xmlns:a16="http://schemas.microsoft.com/office/drawing/2014/main" id="{FFEA15C2-3D90-5C38-52FD-768CE85B271F}"/>
              </a:ext>
            </a:extLst>
          </p:cNvPr>
          <p:cNvSpPr txBox="1">
            <a:spLocks noGrp="1" noRot="1" noMove="1" noResize="1" noEditPoints="1" noAdjustHandles="1" noChangeArrowheads="1" noChangeShapeType="1"/>
          </p:cNvSpPr>
          <p:nvPr/>
        </p:nvSpPr>
        <p:spPr>
          <a:xfrm>
            <a:off x="10779553" y="2353338"/>
            <a:ext cx="1187846" cy="1200329"/>
          </a:xfrm>
          <a:prstGeom prst="rect">
            <a:avLst/>
          </a:prstGeom>
          <a:noFill/>
        </p:spPr>
        <p:txBody>
          <a:bodyPr wrap="square" rtlCol="0">
            <a:spAutoFit/>
          </a:bodyPr>
          <a:lstStyle/>
          <a:p>
            <a:pPr marL="0" indent="0" algn="l">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for the high-risk factors for readmission patient tracking tool.</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23860067-B210-58D9-D14A-2E3A09AC9E9D}"/>
              </a:ext>
            </a:extLst>
          </p:cNvPr>
          <p:cNvSpPr txBox="1">
            <a:spLocks noGrp="1" noRot="1" noMove="1" noResize="1" noEditPoints="1" noAdjustHandles="1" noChangeArrowheads="1" noChangeShapeType="1"/>
          </p:cNvSpPr>
          <p:nvPr/>
        </p:nvSpPr>
        <p:spPr>
          <a:xfrm>
            <a:off x="10792887" y="4902974"/>
            <a:ext cx="1187846" cy="830997"/>
          </a:xfrm>
          <a:prstGeom prst="rect">
            <a:avLst/>
          </a:prstGeom>
          <a:noFill/>
        </p:spPr>
        <p:txBody>
          <a:bodyPr wrap="square" rtlCol="0">
            <a:spAutoFit/>
          </a:bodyPr>
          <a:lstStyle/>
          <a:p>
            <a:pPr marL="0" indent="0" algn="l">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for the LACE Index for Readmission tool.</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Table&#10;&#10;Description automatically generated">
            <a:hlinkClick r:id="rId2"/>
            <a:extLst>
              <a:ext uri="{FF2B5EF4-FFF2-40B4-BE49-F238E27FC236}">
                <a16:creationId xmlns:a16="http://schemas.microsoft.com/office/drawing/2014/main" id="{F67556D0-7031-022D-7838-B2A5D45C65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2649" y="1856223"/>
            <a:ext cx="1695805" cy="2194560"/>
          </a:xfrm>
          <a:prstGeom prst="rect">
            <a:avLst/>
          </a:prstGeom>
          <a:effectLst>
            <a:outerShdw blurRad="50800" dist="38100" dir="2700000" algn="tl" rotWithShape="0">
              <a:prstClr val="black">
                <a:alpha val="40000"/>
              </a:prstClr>
            </a:outerShdw>
          </a:effectLst>
        </p:spPr>
      </p:pic>
      <p:pic>
        <p:nvPicPr>
          <p:cNvPr id="21" name="Picture 20">
            <a:hlinkClick r:id="rId2"/>
            <a:extLst>
              <a:ext uri="{FF2B5EF4-FFF2-40B4-BE49-F238E27FC236}">
                <a16:creationId xmlns:a16="http://schemas.microsoft.com/office/drawing/2014/main" id="{951592D5-F6AE-B3B1-A2B9-65088A685EA8}"/>
              </a:ext>
            </a:extLst>
          </p:cNvPr>
          <p:cNvPicPr>
            <a:picLocks noChangeAspect="1"/>
          </p:cNvPicPr>
          <p:nvPr/>
        </p:nvPicPr>
        <p:blipFill>
          <a:blip r:embed="rId5"/>
          <a:stretch>
            <a:fillRect/>
          </a:stretch>
        </p:blipFill>
        <p:spPr>
          <a:xfrm>
            <a:off x="8991386" y="4222701"/>
            <a:ext cx="1742635" cy="21945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234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C3EA-58F3-F8B8-9723-2D0DD2243409}"/>
              </a:ext>
            </a:extLst>
          </p:cNvPr>
          <p:cNvSpPr>
            <a:spLocks noGrp="1"/>
          </p:cNvSpPr>
          <p:nvPr>
            <p:ph type="title"/>
          </p:nvPr>
        </p:nvSpPr>
        <p:spPr/>
        <p:txBody>
          <a:bodyPr/>
          <a:lstStyle/>
          <a:p>
            <a:r>
              <a:rPr lang="en-US" dirty="0"/>
              <a:t>Instructions for Using this Workbook</a:t>
            </a:r>
          </a:p>
        </p:txBody>
      </p:sp>
      <p:sp>
        <p:nvSpPr>
          <p:cNvPr id="3" name="Content Placeholder 2">
            <a:extLst>
              <a:ext uri="{FF2B5EF4-FFF2-40B4-BE49-F238E27FC236}">
                <a16:creationId xmlns:a16="http://schemas.microsoft.com/office/drawing/2014/main" id="{4E5A7563-1C19-E07B-6898-5D536DCD7CF6}"/>
              </a:ext>
            </a:extLst>
          </p:cNvPr>
          <p:cNvSpPr>
            <a:spLocks noGrp="1"/>
          </p:cNvSpPr>
          <p:nvPr>
            <p:ph idx="1"/>
          </p:nvPr>
        </p:nvSpPr>
        <p:spPr>
          <a:xfrm>
            <a:off x="395785" y="2071170"/>
            <a:ext cx="11480264" cy="4320127"/>
          </a:xfrm>
        </p:spPr>
        <p:txBody>
          <a:bodyPr>
            <a:normAutofit/>
          </a:bodyPr>
          <a:lstStyle/>
          <a:p>
            <a:r>
              <a:rPr kumimoji="0" lang="en-US" sz="2800" b="0" i="0" u="none" strike="noStrike" kern="1200" cap="none" spc="0" normalizeH="0" baseline="0" noProof="0" dirty="0">
                <a:ln>
                  <a:noFill/>
                </a:ln>
                <a:solidFill>
                  <a:srgbClr val="59595B"/>
                </a:solidFill>
                <a:effectLst/>
                <a:uLnTx/>
                <a:uFillTx/>
                <a:latin typeface="Calibri"/>
                <a:ea typeface="+mn-ea"/>
                <a:cs typeface="+mn-cs"/>
              </a:rPr>
              <a:t>This workbook is meant to be interactive. Look for the grey boxes where you can click to type in your notes directly on the slide or add in screenshots, attachments, hyperlinks, file names/paths, etc. that are relevant to your project. </a:t>
            </a:r>
          </a:p>
          <a:p>
            <a:pPr>
              <a:spcAft>
                <a:spcPts val="1200"/>
              </a:spcAft>
            </a:pPr>
            <a:endParaRPr kumimoji="0" lang="en-US" sz="2800" b="0" i="0" u="none" strike="noStrike" kern="1200" cap="none" spc="0" normalizeH="0" baseline="0" noProof="0" dirty="0">
              <a:ln>
                <a:noFill/>
              </a:ln>
              <a:solidFill>
                <a:srgbClr val="59595B"/>
              </a:solidFill>
              <a:effectLst/>
              <a:uLnTx/>
              <a:uFillTx/>
              <a:latin typeface="Calibri"/>
              <a:ea typeface="+mn-ea"/>
              <a:cs typeface="+mn-cs"/>
            </a:endParaRPr>
          </a:p>
          <a:p>
            <a:pPr>
              <a:spcBef>
                <a:spcPts val="1800"/>
              </a:spcBef>
            </a:pPr>
            <a:r>
              <a:rPr kumimoji="0" lang="en-US" sz="2800" b="0" i="0" u="none" strike="noStrike" kern="1200" cap="none" spc="0" normalizeH="0" baseline="0" noProof="0" dirty="0">
                <a:ln>
                  <a:noFill/>
                </a:ln>
                <a:solidFill>
                  <a:srgbClr val="59595B"/>
                </a:solidFill>
                <a:effectLst/>
                <a:uLnTx/>
                <a:uFillTx/>
                <a:latin typeface="Calibri"/>
                <a:ea typeface="+mn-ea"/>
                <a:cs typeface="+mn-cs"/>
              </a:rPr>
              <a:t>You can also </a:t>
            </a:r>
            <a:r>
              <a:rPr kumimoji="0" lang="en-US" sz="2800" b="0" i="0" u="none" strike="noStrike" kern="1200" cap="none" spc="0" normalizeH="0" baseline="0" noProof="0" dirty="0" err="1">
                <a:ln>
                  <a:noFill/>
                </a:ln>
                <a:solidFill>
                  <a:srgbClr val="59595B"/>
                </a:solidFill>
                <a:effectLst/>
                <a:uLnTx/>
                <a:uFillTx/>
                <a:latin typeface="Calibri"/>
                <a:ea typeface="+mn-ea"/>
                <a:cs typeface="+mn-cs"/>
              </a:rPr>
              <a:t>Ctrl+Click</a:t>
            </a:r>
            <a:r>
              <a:rPr kumimoji="0" lang="en-US" sz="2800" b="0" i="0" u="none" strike="noStrike" kern="1200" cap="none" spc="0" normalizeH="0" baseline="0" noProof="0" dirty="0">
                <a:ln>
                  <a:noFill/>
                </a:ln>
                <a:solidFill>
                  <a:srgbClr val="59595B"/>
                </a:solidFill>
                <a:effectLst/>
                <a:uLnTx/>
                <a:uFillTx/>
                <a:latin typeface="Calibri"/>
                <a:ea typeface="+mn-ea"/>
                <a:cs typeface="+mn-cs"/>
              </a:rPr>
              <a:t> on the hyperlinks or pictures of external resources to open them. Make sure you save your work in the external resources and send a copy to your Telligen Quality Improvement Facilitator along with this workbook. </a:t>
            </a:r>
          </a:p>
          <a:p>
            <a:endParaRPr lang="en-US" sz="2800" dirty="0"/>
          </a:p>
        </p:txBody>
      </p:sp>
      <p:grpSp>
        <p:nvGrpSpPr>
          <p:cNvPr id="4" name="Group 3">
            <a:extLst>
              <a:ext uri="{FF2B5EF4-FFF2-40B4-BE49-F238E27FC236}">
                <a16:creationId xmlns:a16="http://schemas.microsoft.com/office/drawing/2014/main" id="{754CBAD3-EB92-53C8-7125-61A8252F0B17}"/>
              </a:ext>
            </a:extLst>
          </p:cNvPr>
          <p:cNvGrpSpPr/>
          <p:nvPr/>
        </p:nvGrpSpPr>
        <p:grpSpPr>
          <a:xfrm>
            <a:off x="3455315" y="3521873"/>
            <a:ext cx="5281370" cy="709360"/>
            <a:chOff x="2667000" y="2960020"/>
            <a:chExt cx="5281370" cy="709360"/>
          </a:xfrm>
          <a:effectLst>
            <a:outerShdw blurRad="50800" dist="38100" dir="2700000" algn="tl" rotWithShape="0">
              <a:prstClr val="black">
                <a:alpha val="40000"/>
              </a:prstClr>
            </a:outerShdw>
          </a:effectLst>
        </p:grpSpPr>
        <p:sp>
          <p:nvSpPr>
            <p:cNvPr id="5" name="Arrow: Right 4">
              <a:extLst>
                <a:ext uri="{FF2B5EF4-FFF2-40B4-BE49-F238E27FC236}">
                  <a16:creationId xmlns:a16="http://schemas.microsoft.com/office/drawing/2014/main" id="{87F0923A-0B67-21D9-B308-EB71DA87DD6E}"/>
                </a:ext>
              </a:extLst>
            </p:cNvPr>
            <p:cNvSpPr/>
            <p:nvPr userDrawn="1"/>
          </p:nvSpPr>
          <p:spPr>
            <a:xfrm>
              <a:off x="2667000" y="3009900"/>
              <a:ext cx="1371600" cy="609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hape, rectangle&#10;&#10;Description automatically generated">
              <a:extLst>
                <a:ext uri="{FF2B5EF4-FFF2-40B4-BE49-F238E27FC236}">
                  <a16:creationId xmlns:a16="http://schemas.microsoft.com/office/drawing/2014/main" id="{A767EC48-9ACD-086D-0F2C-6CCDCB401C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3629" y="2960020"/>
              <a:ext cx="3704741" cy="709360"/>
            </a:xfrm>
            <a:prstGeom prst="rect">
              <a:avLst/>
            </a:prstGeom>
          </p:spPr>
        </p:pic>
      </p:grpSp>
    </p:spTree>
    <p:extLst>
      <p:ext uri="{BB962C8B-B14F-4D97-AF65-F5344CB8AC3E}">
        <p14:creationId xmlns:p14="http://schemas.microsoft.com/office/powerpoint/2010/main" val="53539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0166ED-F7A7-CC09-5A65-6D3E3D760D97}"/>
              </a:ext>
            </a:extLst>
          </p:cNvPr>
          <p:cNvSpPr>
            <a:spLocks noGrp="1"/>
          </p:cNvSpPr>
          <p:nvPr>
            <p:ph type="body" sz="quarter" idx="12"/>
          </p:nvPr>
        </p:nvSpPr>
        <p:spPr/>
        <p:txBody>
          <a:bodyPr/>
          <a:lstStyle/>
          <a:p>
            <a:endParaRPr lang="en-US"/>
          </a:p>
        </p:txBody>
      </p:sp>
      <p:sp>
        <p:nvSpPr>
          <p:cNvPr id="17" name="TextBox 16">
            <a:extLst>
              <a:ext uri="{FF2B5EF4-FFF2-40B4-BE49-F238E27FC236}">
                <a16:creationId xmlns:a16="http://schemas.microsoft.com/office/drawing/2014/main" id="{75ED6BAE-6C75-3E62-8C94-60EB4B105326}"/>
              </a:ext>
            </a:extLst>
          </p:cNvPr>
          <p:cNvSpPr txBox="1"/>
          <p:nvPr/>
        </p:nvSpPr>
        <p:spPr>
          <a:xfrm>
            <a:off x="409126" y="6068460"/>
            <a:ext cx="7060310" cy="246221"/>
          </a:xfrm>
          <a:prstGeom prst="rect">
            <a:avLst/>
          </a:prstGeom>
          <a:noFill/>
        </p:spPr>
        <p:txBody>
          <a:bodyPr wrap="square" rtlCol="0">
            <a:spAutoFit/>
          </a:bodyPr>
          <a:lstStyle/>
          <a:p>
            <a:pPr marR="67170" algn="l">
              <a:spcAft>
                <a:spcPts val="600"/>
              </a:spcAft>
            </a:pPr>
            <a:r>
              <a:rPr lang="en-US" sz="1000" dirty="0">
                <a:solidFill>
                  <a:schemeClr val="tx1"/>
                </a:solidFill>
                <a:hlinkClick r:id="rId2"/>
              </a:rPr>
              <a:t>https://www.telligenqiconnect.com/wp-content/uploads/2023/02/QI-Project-Measures-Worksheet.pdf</a:t>
            </a:r>
            <a:r>
              <a:rPr lang="en-US" sz="1000" dirty="0">
                <a:solidFill>
                  <a:schemeClr val="tx1"/>
                </a:solidFill>
              </a:rPr>
              <a:t>  </a:t>
            </a:r>
          </a:p>
        </p:txBody>
      </p:sp>
      <p:sp>
        <p:nvSpPr>
          <p:cNvPr id="3" name="TextBox 2">
            <a:extLst>
              <a:ext uri="{FF2B5EF4-FFF2-40B4-BE49-F238E27FC236}">
                <a16:creationId xmlns:a16="http://schemas.microsoft.com/office/drawing/2014/main" id="{D917EFBB-A4C5-9015-F403-A4218E9C6DAB}"/>
              </a:ext>
            </a:extLst>
          </p:cNvPr>
          <p:cNvSpPr txBox="1"/>
          <p:nvPr/>
        </p:nvSpPr>
        <p:spPr>
          <a:xfrm>
            <a:off x="9487124" y="5092922"/>
            <a:ext cx="1980765" cy="646331"/>
          </a:xfrm>
          <a:prstGeom prst="rect">
            <a:avLst/>
          </a:prstGeom>
          <a:noFill/>
        </p:spPr>
        <p:txBody>
          <a:bodyPr wrap="square" rtlCol="0">
            <a:spAutoFit/>
          </a:bodyPr>
          <a:lstStyle/>
          <a:p>
            <a:pPr marL="0" indent="0" algn="ctr">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for the IHI Quality Improvement Project Measures Worksheet.</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Chart&#10;&#10;Description automatically generated with medium confidence">
            <a:hlinkClick r:id="rId2"/>
            <a:extLst>
              <a:ext uri="{FF2B5EF4-FFF2-40B4-BE49-F238E27FC236}">
                <a16:creationId xmlns:a16="http://schemas.microsoft.com/office/drawing/2014/main" id="{DB4AEDD1-8D59-680A-01D1-BE0CDA550D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7219" y="2473209"/>
            <a:ext cx="1980765" cy="25603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909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C199B6-80EF-0103-DB72-DC0CC86E5AFF}"/>
              </a:ext>
            </a:extLst>
          </p:cNvPr>
          <p:cNvSpPr>
            <a:spLocks noGrp="1"/>
          </p:cNvSpPr>
          <p:nvPr>
            <p:ph type="body" sz="quarter" idx="12"/>
          </p:nvPr>
        </p:nvSpPr>
        <p:spPr/>
        <p:txBody>
          <a:bodyPr/>
          <a:lstStyle/>
          <a:p>
            <a:endParaRPr lang="en-US"/>
          </a:p>
        </p:txBody>
      </p:sp>
      <p:sp>
        <p:nvSpPr>
          <p:cNvPr id="17" name="TextBox 16">
            <a:extLst>
              <a:ext uri="{FF2B5EF4-FFF2-40B4-BE49-F238E27FC236}">
                <a16:creationId xmlns:a16="http://schemas.microsoft.com/office/drawing/2014/main" id="{75ED6BAE-6C75-3E62-8C94-60EB4B105326}"/>
              </a:ext>
            </a:extLst>
          </p:cNvPr>
          <p:cNvSpPr txBox="1"/>
          <p:nvPr/>
        </p:nvSpPr>
        <p:spPr>
          <a:xfrm>
            <a:off x="409126" y="5873072"/>
            <a:ext cx="4099079" cy="477054"/>
          </a:xfrm>
          <a:prstGeom prst="rect">
            <a:avLst/>
          </a:prstGeom>
          <a:noFill/>
        </p:spPr>
        <p:txBody>
          <a:bodyPr wrap="square" rtlCol="0">
            <a:spAutoFit/>
          </a:bodyPr>
          <a:lstStyle/>
          <a:p>
            <a:pPr marR="67170" algn="l">
              <a:spcAft>
                <a:spcPts val="600"/>
              </a:spcAft>
            </a:pPr>
            <a:r>
              <a:rPr lang="en-US" sz="1000" dirty="0">
                <a:hlinkClick r:id="rId2"/>
              </a:rPr>
              <a:t>Quality Improvement Workbook | Telligen</a:t>
            </a:r>
            <a:endParaRPr lang="en-US" sz="1000" dirty="0"/>
          </a:p>
          <a:p>
            <a:pPr marR="67170" algn="l">
              <a:spcAft>
                <a:spcPts val="600"/>
              </a:spcAft>
            </a:pPr>
            <a:r>
              <a:rPr lang="en-US" sz="1000" dirty="0">
                <a:hlinkClick r:id="rId3"/>
              </a:rPr>
              <a:t>PDSA Tools | Telligen</a:t>
            </a:r>
            <a:endParaRPr lang="en-US" sz="1000" dirty="0">
              <a:solidFill>
                <a:schemeClr val="tx1"/>
              </a:solidFill>
            </a:endParaRPr>
          </a:p>
        </p:txBody>
      </p:sp>
      <p:sp>
        <p:nvSpPr>
          <p:cNvPr id="3" name="TextBox 2">
            <a:extLst>
              <a:ext uri="{FF2B5EF4-FFF2-40B4-BE49-F238E27FC236}">
                <a16:creationId xmlns:a16="http://schemas.microsoft.com/office/drawing/2014/main" id="{03C3CB88-4902-662A-F730-DCF62F6AD763}"/>
              </a:ext>
            </a:extLst>
          </p:cNvPr>
          <p:cNvSpPr txBox="1">
            <a:spLocks noGrp="1" noRot="1" noMove="1" noResize="1" noEditPoints="1" noAdjustHandles="1" noChangeArrowheads="1" noChangeShapeType="1"/>
          </p:cNvSpPr>
          <p:nvPr/>
        </p:nvSpPr>
        <p:spPr>
          <a:xfrm>
            <a:off x="9120435" y="3765738"/>
            <a:ext cx="2579139" cy="461665"/>
          </a:xfrm>
          <a:prstGeom prst="rect">
            <a:avLst/>
          </a:prstGeom>
          <a:noFill/>
        </p:spPr>
        <p:txBody>
          <a:bodyPr wrap="square" rtlCol="0">
            <a:spAutoFit/>
          </a:bodyPr>
          <a:lstStyle/>
          <a:p>
            <a:pPr marL="0" indent="0" algn="ctr">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for a Plan-Do-Study-Act (PDSA) Planning Worksheet example.</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0069434-1969-896F-955C-66B43BA92D68}"/>
              </a:ext>
            </a:extLst>
          </p:cNvPr>
          <p:cNvSpPr txBox="1">
            <a:spLocks noGrp="1" noRot="1" noMove="1" noResize="1" noEditPoints="1" noAdjustHandles="1" noChangeArrowheads="1" noChangeShapeType="1"/>
          </p:cNvSpPr>
          <p:nvPr/>
        </p:nvSpPr>
        <p:spPr>
          <a:xfrm>
            <a:off x="9223516" y="6049381"/>
            <a:ext cx="2372974" cy="276999"/>
          </a:xfrm>
          <a:prstGeom prst="rect">
            <a:avLst/>
          </a:prstGeom>
          <a:noFill/>
        </p:spPr>
        <p:txBody>
          <a:bodyPr wrap="square" rtlCol="0">
            <a:spAutoFit/>
          </a:bodyPr>
          <a:lstStyle/>
          <a:p>
            <a:pPr marL="0" indent="0" algn="ctr">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for a PDSA Working Tool</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white and blue form with text&#10;&#10;Description automatically generated with medium confidence">
            <a:hlinkClick r:id="rId4"/>
            <a:extLst>
              <a:ext uri="{FF2B5EF4-FFF2-40B4-BE49-F238E27FC236}">
                <a16:creationId xmlns:a16="http://schemas.microsoft.com/office/drawing/2014/main" id="{6A4F522D-14EA-3F3C-94CE-140B60C8D6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8341" y="1808592"/>
            <a:ext cx="1543329" cy="1922597"/>
          </a:xfrm>
          <a:prstGeom prst="rect">
            <a:avLst/>
          </a:prstGeom>
        </p:spPr>
      </p:pic>
      <p:pic>
        <p:nvPicPr>
          <p:cNvPr id="14" name="Picture 13" descr="A screenshot of a computer&#10;&#10;Description automatically generated">
            <a:hlinkClick r:id="rId6"/>
            <a:extLst>
              <a:ext uri="{FF2B5EF4-FFF2-40B4-BE49-F238E27FC236}">
                <a16:creationId xmlns:a16="http://schemas.microsoft.com/office/drawing/2014/main" id="{E4FA1139-C897-B5F9-CEC6-816F25F77C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3046" y="4303569"/>
            <a:ext cx="2153915" cy="1669646"/>
          </a:xfrm>
          <a:prstGeom prst="rect">
            <a:avLst/>
          </a:prstGeom>
        </p:spPr>
      </p:pic>
    </p:spTree>
    <p:extLst>
      <p:ext uri="{BB962C8B-B14F-4D97-AF65-F5344CB8AC3E}">
        <p14:creationId xmlns:p14="http://schemas.microsoft.com/office/powerpoint/2010/main" val="369690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EB8A74-403F-5675-5996-7FAA98BF014F}"/>
              </a:ext>
            </a:extLst>
          </p:cNvPr>
          <p:cNvSpPr>
            <a:spLocks noGrp="1"/>
          </p:cNvSpPr>
          <p:nvPr>
            <p:ph type="body" sz="quarter" idx="12"/>
          </p:nvPr>
        </p:nvSpPr>
        <p:spPr>
          <a:xfrm>
            <a:off x="531628" y="3009012"/>
            <a:ext cx="10552805" cy="3073559"/>
          </a:xfrm>
        </p:spPr>
        <p:txBody>
          <a:bodyPr/>
          <a:lstStyle/>
          <a:p>
            <a:endParaRPr lang="en-US" dirty="0"/>
          </a:p>
        </p:txBody>
      </p:sp>
    </p:spTree>
    <p:extLst>
      <p:ext uri="{BB962C8B-B14F-4D97-AF65-F5344CB8AC3E}">
        <p14:creationId xmlns:p14="http://schemas.microsoft.com/office/powerpoint/2010/main" val="149661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287322-06F9-557A-395B-29E0C17CCC18}"/>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DB0B1FE0-D133-E516-E5CC-E4BC8A6303FA}"/>
              </a:ext>
            </a:extLst>
          </p:cNvPr>
          <p:cNvSpPr>
            <a:spLocks noGrp="1"/>
          </p:cNvSpPr>
          <p:nvPr>
            <p:ph type="body" sz="quarter" idx="13"/>
          </p:nvPr>
        </p:nvSpPr>
        <p:spPr/>
        <p:txBody>
          <a:bodyPr/>
          <a:lstStyle/>
          <a:p>
            <a:endParaRPr lang="en-US"/>
          </a:p>
        </p:txBody>
      </p:sp>
      <p:sp>
        <p:nvSpPr>
          <p:cNvPr id="4" name="TextBox 3">
            <a:extLst>
              <a:ext uri="{FF2B5EF4-FFF2-40B4-BE49-F238E27FC236}">
                <a16:creationId xmlns:a16="http://schemas.microsoft.com/office/drawing/2014/main" id="{51CF45A4-AA6D-846A-EFF3-B1531F79FB24}"/>
              </a:ext>
            </a:extLst>
          </p:cNvPr>
          <p:cNvSpPr txBox="1"/>
          <p:nvPr/>
        </p:nvSpPr>
        <p:spPr>
          <a:xfrm>
            <a:off x="465226" y="5900206"/>
            <a:ext cx="7179583" cy="477054"/>
          </a:xfrm>
          <a:prstGeom prst="rect">
            <a:avLst/>
          </a:prstGeom>
          <a:noFill/>
        </p:spPr>
        <p:txBody>
          <a:bodyPr wrap="square" rtlCol="0">
            <a:spAutoFit/>
          </a:bodyPr>
          <a:lstStyle/>
          <a:p>
            <a:pPr marR="67170" algn="l">
              <a:spcAft>
                <a:spcPts val="600"/>
              </a:spcAft>
            </a:pPr>
            <a:r>
              <a:rPr lang="en-US" sz="1000" dirty="0">
                <a:solidFill>
                  <a:schemeClr val="tx1"/>
                </a:solidFill>
                <a:hlinkClick r:id="rId2"/>
              </a:rPr>
              <a:t>https://innovation.cms.gov/files/worksheets/ahcm-screeningtool.pdf</a:t>
            </a:r>
            <a:r>
              <a:rPr lang="en-US" sz="1000" dirty="0">
                <a:solidFill>
                  <a:schemeClr val="tx1"/>
                </a:solidFill>
              </a:rPr>
              <a:t> </a:t>
            </a:r>
          </a:p>
          <a:p>
            <a:pPr marR="67170" algn="l">
              <a:spcAft>
                <a:spcPts val="600"/>
              </a:spcAft>
            </a:pPr>
            <a:r>
              <a:rPr lang="en-US" sz="1000" dirty="0">
                <a:solidFill>
                  <a:schemeClr val="tx1"/>
                </a:solidFill>
                <a:hlinkClick r:id="rId3"/>
              </a:rPr>
              <a:t>https://www.telligenqiconnect.com/wp-content/uploads/2023/02/2022-06-13_patient_and_care_partner_interview_tool.docx</a:t>
            </a:r>
            <a:r>
              <a:rPr lang="en-US" sz="1000" dirty="0">
                <a:solidFill>
                  <a:schemeClr val="tx1"/>
                </a:solidFill>
              </a:rPr>
              <a:t> </a:t>
            </a:r>
          </a:p>
        </p:txBody>
      </p:sp>
      <p:sp>
        <p:nvSpPr>
          <p:cNvPr id="7" name="TextBox 6">
            <a:extLst>
              <a:ext uri="{FF2B5EF4-FFF2-40B4-BE49-F238E27FC236}">
                <a16:creationId xmlns:a16="http://schemas.microsoft.com/office/drawing/2014/main" id="{C3295FF5-117E-EED2-B2B2-3DCC5A979346}"/>
              </a:ext>
            </a:extLst>
          </p:cNvPr>
          <p:cNvSpPr txBox="1">
            <a:spLocks noGrp="1" noRot="1" noMove="1" noResize="1" noEditPoints="1" noAdjustHandles="1" noChangeArrowheads="1" noChangeShapeType="1"/>
          </p:cNvSpPr>
          <p:nvPr/>
        </p:nvSpPr>
        <p:spPr>
          <a:xfrm>
            <a:off x="10842653" y="2053618"/>
            <a:ext cx="1199794" cy="1384995"/>
          </a:xfrm>
          <a:prstGeom prst="rect">
            <a:avLst/>
          </a:prstGeom>
          <a:noFill/>
        </p:spPr>
        <p:txBody>
          <a:bodyPr wrap="square" rtlCol="0">
            <a:spAutoFit/>
          </a:bodyPr>
          <a:lstStyle/>
          <a:p>
            <a:pPr marL="0" indent="0" algn="l">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for the Accountable Health Communities Health-Related Social Needs Screening Tool.</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E7A1A05E-7C22-E4FB-BF42-41EDB9AA98F6}"/>
              </a:ext>
            </a:extLst>
          </p:cNvPr>
          <p:cNvSpPr txBox="1">
            <a:spLocks noGrp="1" noRot="1" noMove="1" noResize="1" noEditPoints="1" noAdjustHandles="1" noChangeArrowheads="1" noChangeShapeType="1"/>
          </p:cNvSpPr>
          <p:nvPr/>
        </p:nvSpPr>
        <p:spPr>
          <a:xfrm>
            <a:off x="10848897" y="4627637"/>
            <a:ext cx="1047394" cy="1015663"/>
          </a:xfrm>
          <a:prstGeom prst="rect">
            <a:avLst/>
          </a:prstGeom>
          <a:noFill/>
        </p:spPr>
        <p:txBody>
          <a:bodyPr wrap="square" rtlCol="0">
            <a:spAutoFit/>
          </a:bodyPr>
          <a:lstStyle/>
          <a:p>
            <a:pPr marL="0" indent="0" algn="l">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for a patient and care partner interview tool.</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descr="Text, letter&#10;&#10;Description automatically generated">
            <a:hlinkClick r:id="rId4"/>
            <a:extLst>
              <a:ext uri="{FF2B5EF4-FFF2-40B4-BE49-F238E27FC236}">
                <a16:creationId xmlns:a16="http://schemas.microsoft.com/office/drawing/2014/main" id="{35643BD3-E179-6EA8-1CBB-6E57F16811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6903" y="1677358"/>
            <a:ext cx="1695806" cy="2194560"/>
          </a:xfrm>
          <a:prstGeom prst="rect">
            <a:avLst/>
          </a:prstGeom>
          <a:effectLst>
            <a:outerShdw blurRad="50800" dist="38100" dir="2700000" algn="tl" rotWithShape="0">
              <a:prstClr val="black">
                <a:alpha val="40000"/>
              </a:prstClr>
            </a:outerShdw>
          </a:effectLst>
        </p:spPr>
      </p:pic>
      <p:pic>
        <p:nvPicPr>
          <p:cNvPr id="18" name="Picture 17" descr="Text, letter&#10;&#10;Description automatically generated">
            <a:hlinkClick r:id="rId6"/>
            <a:extLst>
              <a:ext uri="{FF2B5EF4-FFF2-40B4-BE49-F238E27FC236}">
                <a16:creationId xmlns:a16="http://schemas.microsoft.com/office/drawing/2014/main" id="{FC0A545E-9DBF-D6EB-CB29-A64049B2B5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6903" y="4038189"/>
            <a:ext cx="1695804" cy="21945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8094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9094-2AC0-0E61-EB29-5C36F6CCACEC}"/>
              </a:ext>
            </a:extLst>
          </p:cNvPr>
          <p:cNvSpPr>
            <a:spLocks noGrp="1"/>
          </p:cNvSpPr>
          <p:nvPr>
            <p:ph type="title"/>
          </p:nvPr>
        </p:nvSpPr>
        <p:spPr/>
        <p:txBody>
          <a:bodyPr>
            <a:normAutofit/>
          </a:bodyPr>
          <a:lstStyle/>
          <a:p>
            <a:r>
              <a:rPr lang="en-US" dirty="0"/>
              <a:t>Study</a:t>
            </a:r>
            <a:br>
              <a:rPr lang="en-US" dirty="0"/>
            </a:br>
            <a:r>
              <a:rPr lang="en-US" sz="3600" dirty="0"/>
              <a:t>Has the current state changed?</a:t>
            </a:r>
          </a:p>
        </p:txBody>
      </p:sp>
    </p:spTree>
    <p:extLst>
      <p:ext uri="{BB962C8B-B14F-4D97-AF65-F5344CB8AC3E}">
        <p14:creationId xmlns:p14="http://schemas.microsoft.com/office/powerpoint/2010/main" val="108455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BE4926-37F8-44E9-D7CE-A491BFF1FB94}"/>
              </a:ext>
            </a:extLst>
          </p:cNvPr>
          <p:cNvSpPr>
            <a:spLocks noGrp="1"/>
          </p:cNvSpPr>
          <p:nvPr>
            <p:ph type="body" sz="quarter" idx="12"/>
          </p:nvPr>
        </p:nvSpPr>
        <p:spPr/>
        <p:txBody>
          <a:bodyPr/>
          <a:lstStyle/>
          <a:p>
            <a:endParaRPr lang="en-US" dirty="0"/>
          </a:p>
        </p:txBody>
      </p:sp>
      <p:sp>
        <p:nvSpPr>
          <p:cNvPr id="3" name="Text Placeholder 2">
            <a:extLst>
              <a:ext uri="{FF2B5EF4-FFF2-40B4-BE49-F238E27FC236}">
                <a16:creationId xmlns:a16="http://schemas.microsoft.com/office/drawing/2014/main" id="{C0E97C90-007F-0A3D-629F-1804D4B09733}"/>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5763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BDAE4D-50D8-AEB1-1CC6-D41355F6D617}"/>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69354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9094-2AC0-0E61-EB29-5C36F6CCACEC}"/>
              </a:ext>
            </a:extLst>
          </p:cNvPr>
          <p:cNvSpPr>
            <a:spLocks noGrp="1"/>
          </p:cNvSpPr>
          <p:nvPr>
            <p:ph type="title"/>
          </p:nvPr>
        </p:nvSpPr>
        <p:spPr/>
        <p:txBody>
          <a:bodyPr>
            <a:normAutofit/>
          </a:bodyPr>
          <a:lstStyle/>
          <a:p>
            <a:pPr>
              <a:spcBef>
                <a:spcPts val="600"/>
              </a:spcBef>
              <a:spcAft>
                <a:spcPts val="600"/>
              </a:spcAft>
            </a:pPr>
            <a:r>
              <a:rPr lang="en-US" dirty="0"/>
              <a:t>Act</a:t>
            </a:r>
            <a:br>
              <a:rPr lang="en-US" dirty="0"/>
            </a:br>
            <a:r>
              <a:rPr lang="en-US" sz="3200" dirty="0"/>
              <a:t>Was our intervention successful?</a:t>
            </a:r>
            <a:br>
              <a:rPr lang="en-US" sz="3200" dirty="0"/>
            </a:br>
            <a:r>
              <a:rPr lang="en-US" sz="3200" dirty="0"/>
              <a:t>How can we modify to create more improvement?</a:t>
            </a:r>
            <a:endParaRPr lang="en-US" sz="3000" dirty="0"/>
          </a:p>
        </p:txBody>
      </p:sp>
    </p:spTree>
    <p:extLst>
      <p:ext uri="{BB962C8B-B14F-4D97-AF65-F5344CB8AC3E}">
        <p14:creationId xmlns:p14="http://schemas.microsoft.com/office/powerpoint/2010/main" val="131964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B05188-CF91-34F8-24B3-A71AA3BF732F}"/>
              </a:ext>
            </a:extLst>
          </p:cNvPr>
          <p:cNvSpPr>
            <a:spLocks noGrp="1"/>
          </p:cNvSpPr>
          <p:nvPr>
            <p:ph type="body" sz="quarter" idx="12"/>
          </p:nvPr>
        </p:nvSpPr>
        <p:spPr/>
        <p:txBody>
          <a:bodyPr/>
          <a:lstStyle/>
          <a:p>
            <a:endParaRPr lang="en-US" dirty="0"/>
          </a:p>
        </p:txBody>
      </p:sp>
      <p:sp>
        <p:nvSpPr>
          <p:cNvPr id="3" name="TextBox 2">
            <a:extLst>
              <a:ext uri="{FF2B5EF4-FFF2-40B4-BE49-F238E27FC236}">
                <a16:creationId xmlns:a16="http://schemas.microsoft.com/office/drawing/2014/main" id="{1207E25C-A3DD-2874-E8F1-14DD5810CDE8}"/>
              </a:ext>
            </a:extLst>
          </p:cNvPr>
          <p:cNvSpPr txBox="1">
            <a:spLocks noGrp="1" noRot="1" noMove="1" noResize="1" noEditPoints="1" noAdjustHandles="1" noChangeArrowheads="1" noChangeShapeType="1"/>
          </p:cNvSpPr>
          <p:nvPr/>
        </p:nvSpPr>
        <p:spPr>
          <a:xfrm>
            <a:off x="10125743" y="2228508"/>
            <a:ext cx="1145693" cy="830997"/>
          </a:xfrm>
          <a:prstGeom prst="rect">
            <a:avLst/>
          </a:prstGeom>
          <a:noFill/>
        </p:spPr>
        <p:txBody>
          <a:bodyPr wrap="square" rtlCol="0">
            <a:spAutoFit/>
          </a:bodyPr>
          <a:lstStyle/>
          <a:p>
            <a:pPr marL="0" indent="0" algn="l">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to complete a sustainability checklist.</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Graphical user interface, text, application, email&#10;&#10;Description automatically generated">
            <a:hlinkClick r:id="rId2"/>
            <a:extLst>
              <a:ext uri="{FF2B5EF4-FFF2-40B4-BE49-F238E27FC236}">
                <a16:creationId xmlns:a16="http://schemas.microsoft.com/office/drawing/2014/main" id="{921A23B8-B6A7-B3A9-EE13-83A576FEF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713" y="1604982"/>
            <a:ext cx="1605774" cy="2078050"/>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229B972B-0385-3B8B-030E-D18115E1B1D8}"/>
              </a:ext>
            </a:extLst>
          </p:cNvPr>
          <p:cNvSpPr txBox="1"/>
          <p:nvPr/>
        </p:nvSpPr>
        <p:spPr>
          <a:xfrm>
            <a:off x="409126" y="6122233"/>
            <a:ext cx="7942243" cy="246221"/>
          </a:xfrm>
          <a:prstGeom prst="rect">
            <a:avLst/>
          </a:prstGeom>
          <a:noFill/>
        </p:spPr>
        <p:txBody>
          <a:bodyPr wrap="square" rtlCol="0">
            <a:spAutoFit/>
          </a:bodyPr>
          <a:lstStyle/>
          <a:p>
            <a:pPr marR="67170" algn="l">
              <a:spcAft>
                <a:spcPts val="600"/>
              </a:spcAft>
            </a:pPr>
            <a:r>
              <a:rPr lang="en-US" sz="1000" dirty="0">
                <a:solidFill>
                  <a:schemeClr val="tx1"/>
                </a:solidFill>
                <a:hlinkClick r:id="rId2"/>
              </a:rPr>
              <a:t>https://www.telligenqiconnect.com/wp-content/uploads/2023/02/NYSPFP_PatientSafety_Toolkit_Sustainability-Checklist.pdf</a:t>
            </a:r>
            <a:r>
              <a:rPr lang="en-US" sz="1000" dirty="0">
                <a:solidFill>
                  <a:schemeClr val="tx1"/>
                </a:solidFill>
              </a:rPr>
              <a:t> </a:t>
            </a:r>
          </a:p>
        </p:txBody>
      </p:sp>
    </p:spTree>
    <p:extLst>
      <p:ext uri="{BB962C8B-B14F-4D97-AF65-F5344CB8AC3E}">
        <p14:creationId xmlns:p14="http://schemas.microsoft.com/office/powerpoint/2010/main" val="254960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A6C20C-CBB8-A53F-94D7-EE1D58AA45CF}"/>
              </a:ext>
            </a:extLst>
          </p:cNvPr>
          <p:cNvSpPr>
            <a:spLocks noGrp="1"/>
          </p:cNvSpPr>
          <p:nvPr>
            <p:ph type="body" sz="quarter" idx="12"/>
          </p:nvPr>
        </p:nvSpPr>
        <p:spPr/>
        <p:txBody>
          <a:bodyPr/>
          <a:lstStyle/>
          <a:p>
            <a:endParaRPr lang="en-US" dirty="0"/>
          </a:p>
        </p:txBody>
      </p:sp>
      <p:sp>
        <p:nvSpPr>
          <p:cNvPr id="7" name="TextBox 6">
            <a:extLst>
              <a:ext uri="{FF2B5EF4-FFF2-40B4-BE49-F238E27FC236}">
                <a16:creationId xmlns:a16="http://schemas.microsoft.com/office/drawing/2014/main" id="{40BD4B22-457B-E127-316A-C2A7D2F866A1}"/>
              </a:ext>
            </a:extLst>
          </p:cNvPr>
          <p:cNvSpPr txBox="1"/>
          <p:nvPr/>
        </p:nvSpPr>
        <p:spPr>
          <a:xfrm>
            <a:off x="9347157" y="4004801"/>
            <a:ext cx="2393015" cy="276999"/>
          </a:xfrm>
          <a:prstGeom prst="rect">
            <a:avLst/>
          </a:prstGeom>
          <a:noFill/>
        </p:spPr>
        <p:txBody>
          <a:bodyPr wrap="square" rtlCol="0">
            <a:spAutoFit/>
          </a:bodyPr>
          <a:lstStyle/>
          <a:p>
            <a:pPr marL="0" indent="0" algn="ctr">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for a poster template.</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Graphical user interface, text&#10;&#10;Description automatically generated">
            <a:hlinkClick r:id="rId2"/>
            <a:extLst>
              <a:ext uri="{FF2B5EF4-FFF2-40B4-BE49-F238E27FC236}">
                <a16:creationId xmlns:a16="http://schemas.microsoft.com/office/drawing/2014/main" id="{1C3A43B3-A3E5-35F3-29C9-87D84446B2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57" y="2106750"/>
            <a:ext cx="2478417" cy="1858813"/>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229B972B-0385-3B8B-030E-D18115E1B1D8}"/>
              </a:ext>
            </a:extLst>
          </p:cNvPr>
          <p:cNvSpPr txBox="1"/>
          <p:nvPr/>
        </p:nvSpPr>
        <p:spPr>
          <a:xfrm>
            <a:off x="409125" y="6247509"/>
            <a:ext cx="8668773" cy="246221"/>
          </a:xfrm>
          <a:prstGeom prst="rect">
            <a:avLst/>
          </a:prstGeom>
          <a:noFill/>
        </p:spPr>
        <p:txBody>
          <a:bodyPr wrap="square" rtlCol="0">
            <a:spAutoFit/>
          </a:bodyPr>
          <a:lstStyle/>
          <a:p>
            <a:pPr marR="67170" algn="l">
              <a:spcAft>
                <a:spcPts val="600"/>
              </a:spcAft>
            </a:pPr>
            <a:r>
              <a:rPr lang="en-US" sz="1000" dirty="0">
                <a:solidFill>
                  <a:schemeClr val="tx1"/>
                </a:solidFill>
                <a:hlinkClick r:id="rId2"/>
              </a:rPr>
              <a:t>https://www.telligenqiconnect.com/wp-content/uploads/2023/02/Readmissions-Collab-Poster-Template-Draft_-add-Abstract-and-Charter-detailsv2.pptx</a:t>
            </a:r>
            <a:r>
              <a:rPr lang="en-US" sz="1000" dirty="0">
                <a:solidFill>
                  <a:schemeClr val="tx1"/>
                </a:solidFill>
              </a:rPr>
              <a:t> </a:t>
            </a:r>
          </a:p>
        </p:txBody>
      </p:sp>
    </p:spTree>
    <p:extLst>
      <p:ext uri="{BB962C8B-B14F-4D97-AF65-F5344CB8AC3E}">
        <p14:creationId xmlns:p14="http://schemas.microsoft.com/office/powerpoint/2010/main" val="149805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C3EA-58F3-F8B8-9723-2D0DD2243409}"/>
              </a:ext>
            </a:extLst>
          </p:cNvPr>
          <p:cNvSpPr>
            <a:spLocks noGrp="1"/>
          </p:cNvSpPr>
          <p:nvPr>
            <p:ph type="title"/>
          </p:nvPr>
        </p:nvSpPr>
        <p:spPr/>
        <p:txBody>
          <a:bodyPr/>
          <a:lstStyle/>
          <a:p>
            <a:r>
              <a:rPr lang="en-US"/>
              <a:t>Welcome</a:t>
            </a:r>
            <a:endParaRPr lang="en-US" dirty="0"/>
          </a:p>
        </p:txBody>
      </p:sp>
      <p:sp>
        <p:nvSpPr>
          <p:cNvPr id="3" name="Content Placeholder 2">
            <a:extLst>
              <a:ext uri="{FF2B5EF4-FFF2-40B4-BE49-F238E27FC236}">
                <a16:creationId xmlns:a16="http://schemas.microsoft.com/office/drawing/2014/main" id="{4E5A7563-1C19-E07B-6898-5D536DCD7CF6}"/>
              </a:ext>
            </a:extLst>
          </p:cNvPr>
          <p:cNvSpPr>
            <a:spLocks noGrp="1" noRot="1" noMove="1" noResize="1" noEditPoints="1" noAdjustHandles="1" noChangeArrowheads="1" noChangeShapeType="1"/>
          </p:cNvSpPr>
          <p:nvPr>
            <p:ph idx="1"/>
          </p:nvPr>
        </p:nvSpPr>
        <p:spPr>
          <a:xfrm>
            <a:off x="395785" y="1895708"/>
            <a:ext cx="11472491" cy="4315521"/>
          </a:xfrm>
        </p:spPr>
        <p:txBody>
          <a:bodyPr>
            <a:normAutofit/>
          </a:bodyPr>
          <a:lstStyle/>
          <a:p>
            <a:pPr marL="182880" indent="-182880">
              <a:spcBef>
                <a:spcPts val="1200"/>
              </a:spcBef>
              <a:buFont typeface="Arial" panose="020B0604020202020204" pitchFamily="34" charset="0"/>
              <a:buChar char="•"/>
            </a:pPr>
            <a:r>
              <a:rPr lang="en-US" sz="2800" dirty="0"/>
              <a:t>Please complete this project workbook in its entirety. At the end of the collaborative, your workbook will contain all the necessary elements to create a project poster.</a:t>
            </a:r>
          </a:p>
          <a:p>
            <a:pPr marL="182880" indent="-182880">
              <a:spcBef>
                <a:spcPts val="1200"/>
              </a:spcBef>
              <a:spcAft>
                <a:spcPts val="1200"/>
              </a:spcAft>
              <a:buFont typeface="Arial" panose="020B0604020202020204" pitchFamily="34" charset="0"/>
              <a:buChar char="•"/>
            </a:pPr>
            <a:r>
              <a:rPr lang="en-US" sz="2800" dirty="0"/>
              <a:t>We recommend saving all project materials to a designated folder on your work computer. Be sure to save your signed commitment form for the collaborative there, too.</a:t>
            </a:r>
          </a:p>
          <a:p>
            <a:pPr marL="0" indent="0">
              <a:spcBef>
                <a:spcPts val="1200"/>
              </a:spcBef>
              <a:buFont typeface="Arial" panose="020B0604020202020204" pitchFamily="34" charset="0"/>
              <a:buNone/>
            </a:pPr>
            <a:r>
              <a:rPr lang="en-US" sz="2400" b="1" dirty="0"/>
              <a:t>Org Name:</a:t>
            </a:r>
            <a:endParaRPr lang="en-US" sz="2400" dirty="0"/>
          </a:p>
          <a:p>
            <a:pPr marL="0" indent="0">
              <a:spcBef>
                <a:spcPts val="1200"/>
              </a:spcBef>
              <a:buFont typeface="Arial" panose="020B0604020202020204" pitchFamily="34" charset="0"/>
              <a:buNone/>
            </a:pPr>
            <a:r>
              <a:rPr lang="en-US" sz="2400" b="1" dirty="0"/>
              <a:t>Team Leader:</a:t>
            </a:r>
            <a:endParaRPr lang="en-US" sz="2400" dirty="0"/>
          </a:p>
          <a:p>
            <a:pPr marL="0" indent="0">
              <a:spcBef>
                <a:spcPts val="1200"/>
              </a:spcBef>
              <a:buFont typeface="Arial" panose="020B0604020202020204" pitchFamily="34" charset="0"/>
              <a:buNone/>
            </a:pPr>
            <a:r>
              <a:rPr lang="en-US" sz="2400" b="1" dirty="0"/>
              <a:t>Senior Leadership Project Sponsor:</a:t>
            </a:r>
            <a:endParaRPr lang="en-US" sz="2400" dirty="0"/>
          </a:p>
        </p:txBody>
      </p:sp>
      <p:sp>
        <p:nvSpPr>
          <p:cNvPr id="4" name="Content Placeholder 8">
            <a:extLst>
              <a:ext uri="{FF2B5EF4-FFF2-40B4-BE49-F238E27FC236}">
                <a16:creationId xmlns:a16="http://schemas.microsoft.com/office/drawing/2014/main" id="{C3D297DA-3EA6-83EC-4D1E-3FA080FCD87B}"/>
              </a:ext>
            </a:extLst>
          </p:cNvPr>
          <p:cNvSpPr txBox="1">
            <a:spLocks/>
          </p:cNvSpPr>
          <p:nvPr/>
        </p:nvSpPr>
        <p:spPr>
          <a:xfrm>
            <a:off x="2508684" y="4703670"/>
            <a:ext cx="8847378" cy="361195"/>
          </a:xfrm>
          <a:prstGeom prst="rect">
            <a:avLst/>
          </a:prstGeom>
          <a:solidFill>
            <a:schemeClr val="bg1">
              <a:lumMod val="95000"/>
            </a:schemeClr>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600" i="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Insert here</a:t>
            </a:r>
          </a:p>
        </p:txBody>
      </p:sp>
      <p:sp>
        <p:nvSpPr>
          <p:cNvPr id="5" name="Content Placeholder 8">
            <a:extLst>
              <a:ext uri="{FF2B5EF4-FFF2-40B4-BE49-F238E27FC236}">
                <a16:creationId xmlns:a16="http://schemas.microsoft.com/office/drawing/2014/main" id="{AA66B6FB-2BAF-35F4-FB6B-72BD04D61DD6}"/>
              </a:ext>
            </a:extLst>
          </p:cNvPr>
          <p:cNvSpPr txBox="1">
            <a:spLocks/>
          </p:cNvSpPr>
          <p:nvPr/>
        </p:nvSpPr>
        <p:spPr>
          <a:xfrm>
            <a:off x="2225444" y="5166809"/>
            <a:ext cx="9130618" cy="361195"/>
          </a:xfrm>
          <a:prstGeom prst="rect">
            <a:avLst/>
          </a:prstGeom>
          <a:solidFill>
            <a:schemeClr val="bg1">
              <a:lumMod val="95000"/>
            </a:schemeClr>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600" i="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Insert here</a:t>
            </a:r>
          </a:p>
        </p:txBody>
      </p:sp>
      <p:sp>
        <p:nvSpPr>
          <p:cNvPr id="6" name="Content Placeholder 8">
            <a:extLst>
              <a:ext uri="{FF2B5EF4-FFF2-40B4-BE49-F238E27FC236}">
                <a16:creationId xmlns:a16="http://schemas.microsoft.com/office/drawing/2014/main" id="{1E32219A-654E-1ECE-1B1B-677DBF44D87B}"/>
              </a:ext>
            </a:extLst>
          </p:cNvPr>
          <p:cNvSpPr txBox="1">
            <a:spLocks/>
          </p:cNvSpPr>
          <p:nvPr/>
        </p:nvSpPr>
        <p:spPr>
          <a:xfrm>
            <a:off x="4959721" y="5629948"/>
            <a:ext cx="5943600" cy="361195"/>
          </a:xfrm>
          <a:prstGeom prst="rect">
            <a:avLst/>
          </a:prstGeom>
          <a:solidFill>
            <a:schemeClr val="bg1">
              <a:lumMod val="95000"/>
            </a:schemeClr>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600" i="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Insert here</a:t>
            </a:r>
          </a:p>
        </p:txBody>
      </p:sp>
      <p:sp>
        <p:nvSpPr>
          <p:cNvPr id="7" name="TextBox 6">
            <a:extLst>
              <a:ext uri="{FF2B5EF4-FFF2-40B4-BE49-F238E27FC236}">
                <a16:creationId xmlns:a16="http://schemas.microsoft.com/office/drawing/2014/main" id="{EC0B6940-D9DD-6062-E8DF-7D6C2E0894E5}"/>
              </a:ext>
            </a:extLst>
          </p:cNvPr>
          <p:cNvSpPr txBox="1"/>
          <p:nvPr/>
        </p:nvSpPr>
        <p:spPr>
          <a:xfrm>
            <a:off x="395785" y="6393278"/>
            <a:ext cx="6108404" cy="246221"/>
          </a:xfrm>
          <a:prstGeom prst="rect">
            <a:avLst/>
          </a:prstGeom>
          <a:noFill/>
        </p:spPr>
        <p:txBody>
          <a:bodyPr wrap="square">
            <a:spAutoFit/>
          </a:bodyPr>
          <a:lstStyle/>
          <a:p>
            <a:r>
              <a:rPr lang="en-US" sz="1000" i="1" dirty="0">
                <a:effectLst/>
                <a:latin typeface="Calibri" panose="020F0502020204030204" pitchFamily="34" charset="0"/>
                <a:ea typeface="Calibri" panose="020F0502020204030204" pitchFamily="34" charset="0"/>
              </a:rPr>
              <a:t>This slide corresponds to the “Title Page” section of your Collaborative Poster.</a:t>
            </a:r>
            <a:endParaRPr lang="en-US" sz="1000" i="1" dirty="0"/>
          </a:p>
        </p:txBody>
      </p:sp>
    </p:spTree>
    <p:extLst>
      <p:ext uri="{BB962C8B-B14F-4D97-AF65-F5344CB8AC3E}">
        <p14:creationId xmlns:p14="http://schemas.microsoft.com/office/powerpoint/2010/main" val="361384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C87CE2-BB9C-E462-94A4-EC5C504E542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28418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61A202-FBF2-42B7-8979-AE600B39EE5D}"/>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34188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45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3CAA-8386-5698-55C1-A87AA6DA92E2}"/>
              </a:ext>
            </a:extLst>
          </p:cNvPr>
          <p:cNvSpPr>
            <a:spLocks noGrp="1"/>
          </p:cNvSpPr>
          <p:nvPr>
            <p:ph type="title"/>
          </p:nvPr>
        </p:nvSpPr>
        <p:spPr>
          <a:xfrm>
            <a:off x="576041" y="4185528"/>
            <a:ext cx="11039919" cy="1365060"/>
          </a:xfrm>
        </p:spPr>
        <p:txBody>
          <a:bodyPr>
            <a:normAutofit fontScale="90000"/>
          </a:bodyPr>
          <a:lstStyle/>
          <a:p>
            <a:r>
              <a:rPr lang="en-US" dirty="0"/>
              <a:t>Thank You!</a:t>
            </a:r>
          </a:p>
        </p:txBody>
      </p:sp>
    </p:spTree>
    <p:extLst>
      <p:ext uri="{BB962C8B-B14F-4D97-AF65-F5344CB8AC3E}">
        <p14:creationId xmlns:p14="http://schemas.microsoft.com/office/powerpoint/2010/main" val="267787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4A9C5-E551-ED49-329B-8B539DADDD55}"/>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20A51C0B-E5F6-125C-B229-4CE93A6859E2}"/>
              </a:ext>
            </a:extLst>
          </p:cNvPr>
          <p:cNvSpPr>
            <a:spLocks noGrp="1"/>
          </p:cNvSpPr>
          <p:nvPr>
            <p:ph idx="1"/>
          </p:nvPr>
        </p:nvSpPr>
        <p:spPr/>
        <p:txBody>
          <a:bodyPr>
            <a:normAutofit fontScale="77500" lnSpcReduction="20000"/>
          </a:bodyPr>
          <a:lstStyle/>
          <a:p>
            <a:pPr marL="342900" indent="-342900">
              <a:buFont typeface="Arial" panose="020B0604020202020204" pitchFamily="34" charset="0"/>
              <a:buChar char="•"/>
            </a:pPr>
            <a:r>
              <a:rPr lang="en-US" sz="3200" dirty="0">
                <a:solidFill>
                  <a:srgbClr val="59595B"/>
                </a:solidFill>
              </a:rPr>
              <a:t>Develop an individualized, multidisciplinary program with clearly defined goals, process and outcome measures aimed at preventing hospital readmissions and reducing multi-admission patient utilization.</a:t>
            </a:r>
          </a:p>
          <a:p>
            <a:pPr marL="342900" indent="-342900">
              <a:buFont typeface="Arial" panose="020B0604020202020204" pitchFamily="34" charset="0"/>
              <a:buChar char="•"/>
            </a:pPr>
            <a:r>
              <a:rPr lang="en-US" sz="3200" dirty="0">
                <a:solidFill>
                  <a:srgbClr val="59595B"/>
                </a:solidFill>
              </a:rPr>
              <a:t>Identify hospital available data sources and develop a process for analyzing readmission data, identifying multi-admission patients and assessing risk for readmission.</a:t>
            </a:r>
          </a:p>
          <a:p>
            <a:pPr marL="342900" indent="-342900">
              <a:buFont typeface="Arial" panose="020B0604020202020204" pitchFamily="34" charset="0"/>
              <a:buChar char="•"/>
            </a:pPr>
            <a:r>
              <a:rPr lang="en-US" sz="3200" dirty="0">
                <a:solidFill>
                  <a:srgbClr val="59595B"/>
                </a:solidFill>
              </a:rPr>
              <a:t>Practice root cause analysis to inform the selection of evidence-based interventions that adequately address multi-admission patient factors. </a:t>
            </a:r>
          </a:p>
          <a:p>
            <a:pPr marL="342900" indent="-342900">
              <a:buFont typeface="Arial" panose="020B0604020202020204" pitchFamily="34" charset="0"/>
              <a:buChar char="•"/>
            </a:pPr>
            <a:r>
              <a:rPr lang="en-US" sz="3200" dirty="0">
                <a:solidFill>
                  <a:srgbClr val="59595B"/>
                </a:solidFill>
              </a:rPr>
              <a:t>Implement customized interventions in real time while learning to evaluate effectiveness and make improvements that respond to your facility’s unique needs.</a:t>
            </a:r>
          </a:p>
          <a:p>
            <a:pPr marL="342900" indent="-342900">
              <a:buFont typeface="Arial" panose="020B0604020202020204" pitchFamily="34" charset="0"/>
              <a:buChar char="•"/>
            </a:pPr>
            <a:r>
              <a:rPr lang="en-US" sz="3200" dirty="0">
                <a:solidFill>
                  <a:srgbClr val="59595B"/>
                </a:solidFill>
              </a:rPr>
              <a:t>Develop and implement methods for engaging staff, providers, patients, families and community organizations in preventing readmissions.</a:t>
            </a:r>
          </a:p>
          <a:p>
            <a:endParaRPr lang="en-US" dirty="0"/>
          </a:p>
        </p:txBody>
      </p:sp>
    </p:spTree>
    <p:extLst>
      <p:ext uri="{BB962C8B-B14F-4D97-AF65-F5344CB8AC3E}">
        <p14:creationId xmlns:p14="http://schemas.microsoft.com/office/powerpoint/2010/main" val="146005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9094-2AC0-0E61-EB29-5C36F6CCACEC}"/>
              </a:ext>
            </a:extLst>
          </p:cNvPr>
          <p:cNvSpPr>
            <a:spLocks noGrp="1"/>
          </p:cNvSpPr>
          <p:nvPr>
            <p:ph type="title"/>
          </p:nvPr>
        </p:nvSpPr>
        <p:spPr/>
        <p:txBody>
          <a:bodyPr>
            <a:normAutofit/>
          </a:bodyPr>
          <a:lstStyle/>
          <a:p>
            <a:r>
              <a:rPr lang="en-US" dirty="0"/>
              <a:t>Plan</a:t>
            </a:r>
            <a:br>
              <a:rPr lang="en-US" dirty="0"/>
            </a:br>
            <a:r>
              <a:rPr lang="en-US" sz="3600" dirty="0"/>
              <a:t>What are we trying to accomplish?</a:t>
            </a:r>
          </a:p>
        </p:txBody>
      </p:sp>
    </p:spTree>
    <p:extLst>
      <p:ext uri="{BB962C8B-B14F-4D97-AF65-F5344CB8AC3E}">
        <p14:creationId xmlns:p14="http://schemas.microsoft.com/office/powerpoint/2010/main" val="175090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F66B-16A6-556C-02FD-684135EFBFAF}"/>
              </a:ext>
            </a:extLst>
          </p:cNvPr>
          <p:cNvSpPr>
            <a:spLocks noGrp="1" noRot="1" noMove="1" noResize="1" noEditPoints="1" noAdjustHandles="1" noChangeArrowheads="1" noChangeShapeType="1"/>
          </p:cNvSpPr>
          <p:nvPr>
            <p:ph type="title"/>
          </p:nvPr>
        </p:nvSpPr>
        <p:spPr/>
        <p:txBody>
          <a:bodyPr/>
          <a:lstStyle/>
          <a:p>
            <a:r>
              <a:rPr lang="en-US" dirty="0"/>
              <a:t>Relevant Project Definitions</a:t>
            </a:r>
          </a:p>
        </p:txBody>
      </p:sp>
      <p:sp>
        <p:nvSpPr>
          <p:cNvPr id="4" name="TextBox 3">
            <a:extLst>
              <a:ext uri="{FF2B5EF4-FFF2-40B4-BE49-F238E27FC236}">
                <a16:creationId xmlns:a16="http://schemas.microsoft.com/office/drawing/2014/main" id="{F9453F2A-9B55-B348-3D4D-C5593066929E}"/>
              </a:ext>
            </a:extLst>
          </p:cNvPr>
          <p:cNvSpPr txBox="1"/>
          <p:nvPr/>
        </p:nvSpPr>
        <p:spPr>
          <a:xfrm>
            <a:off x="8691675" y="5502543"/>
            <a:ext cx="2403390" cy="523220"/>
          </a:xfrm>
          <a:prstGeom prst="rect">
            <a:avLst/>
          </a:prstGeom>
          <a:noFill/>
        </p:spPr>
        <p:txBody>
          <a:bodyPr wrap="square" rtlCol="0">
            <a:spAutoFit/>
          </a:bodyPr>
          <a:lstStyle/>
          <a:p>
            <a:pPr marL="0" indent="0" algn="ctr">
              <a:spcBef>
                <a:spcPts val="600"/>
              </a:spcBef>
              <a:buFont typeface="Arial" panose="020B0604020202020204" pitchFamily="34" charset="0"/>
              <a:buNone/>
            </a:pPr>
            <a:r>
              <a:rPr lang="en-US" sz="1400" b="0" i="1" dirty="0" err="1">
                <a:solidFill>
                  <a:srgbClr val="59595B"/>
                </a:solidFill>
              </a:rPr>
              <a:t>Ctrl+Click</a:t>
            </a:r>
            <a:r>
              <a:rPr lang="en-US" sz="1400" b="0" i="1" dirty="0">
                <a:solidFill>
                  <a:srgbClr val="59595B"/>
                </a:solidFill>
              </a:rPr>
              <a:t> for the Measure Core Set Informational Guide.</a:t>
            </a:r>
            <a:endParaRPr lang="en-US" sz="9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white and purple cover with a picture of a field&#10;&#10;Description automatically generated">
            <a:hlinkClick r:id="rId2"/>
            <a:extLst>
              <a:ext uri="{FF2B5EF4-FFF2-40B4-BE49-F238E27FC236}">
                <a16:creationId xmlns:a16="http://schemas.microsoft.com/office/drawing/2014/main" id="{F4F58A24-259C-C30C-A19F-F9BE357B7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6575" y="2071170"/>
            <a:ext cx="2693591" cy="3368256"/>
          </a:xfrm>
          <a:prstGeom prst="rect">
            <a:avLst/>
          </a:prstGeom>
        </p:spPr>
      </p:pic>
      <p:sp>
        <p:nvSpPr>
          <p:cNvPr id="7" name="TextBox 6">
            <a:extLst>
              <a:ext uri="{FF2B5EF4-FFF2-40B4-BE49-F238E27FC236}">
                <a16:creationId xmlns:a16="http://schemas.microsoft.com/office/drawing/2014/main" id="{1332F28C-1723-3783-8156-0BEA751E32ED}"/>
              </a:ext>
            </a:extLst>
          </p:cNvPr>
          <p:cNvSpPr txBox="1"/>
          <p:nvPr/>
        </p:nvSpPr>
        <p:spPr>
          <a:xfrm>
            <a:off x="395785" y="6246023"/>
            <a:ext cx="6105292" cy="246221"/>
          </a:xfrm>
          <a:prstGeom prst="rect">
            <a:avLst/>
          </a:prstGeom>
          <a:noFill/>
        </p:spPr>
        <p:txBody>
          <a:bodyPr wrap="square">
            <a:spAutoFit/>
          </a:bodyPr>
          <a:lstStyle/>
          <a:p>
            <a:r>
              <a:rPr lang="en-US" sz="1000" i="1" dirty="0">
                <a:hlinkClick r:id="rId4" action="ppaction://hlinkfile"/>
              </a:rPr>
              <a:t>Measure Specification Information Guide</a:t>
            </a:r>
            <a:endParaRPr lang="en-US" sz="1000" i="1" dirty="0"/>
          </a:p>
        </p:txBody>
      </p:sp>
      <p:sp>
        <p:nvSpPr>
          <p:cNvPr id="9" name="Content Placeholder 8">
            <a:extLst>
              <a:ext uri="{FF2B5EF4-FFF2-40B4-BE49-F238E27FC236}">
                <a16:creationId xmlns:a16="http://schemas.microsoft.com/office/drawing/2014/main" id="{945FD2D7-0345-6B9F-B439-B0F1920E8127}"/>
              </a:ext>
            </a:extLst>
          </p:cNvPr>
          <p:cNvSpPr>
            <a:spLocks noGrp="1" noRot="1" noMove="1" noResize="1" noEditPoints="1" noAdjustHandles="1" noChangeArrowheads="1" noChangeShapeType="1"/>
          </p:cNvSpPr>
          <p:nvPr>
            <p:ph idx="1"/>
          </p:nvPr>
        </p:nvSpPr>
        <p:spPr>
          <a:xfrm>
            <a:off x="395786" y="2071170"/>
            <a:ext cx="7766908" cy="3794371"/>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59595B"/>
                </a:solidFill>
                <a:effectLst/>
                <a:uLnTx/>
                <a:uFillTx/>
                <a:latin typeface="Calibri"/>
                <a:ea typeface="+mn-ea"/>
                <a:cs typeface="+mn-cs"/>
              </a:rPr>
              <a:t>Unplanned Readmission: </a:t>
            </a:r>
            <a:r>
              <a:rPr kumimoji="0" lang="en-US" sz="2800" b="0" i="0" u="none" strike="noStrike" kern="1200" cap="none" spc="0" normalizeH="0" baseline="0" noProof="0" dirty="0">
                <a:ln>
                  <a:noFill/>
                </a:ln>
                <a:solidFill>
                  <a:srgbClr val="59595B"/>
                </a:solidFill>
                <a:effectLst/>
                <a:uLnTx/>
                <a:uFillTx/>
                <a:latin typeface="Calibri"/>
                <a:ea typeface="+mn-ea"/>
                <a:cs typeface="+mn-cs"/>
              </a:rPr>
              <a:t>Inpatients returning as an acute care inpatient within 30 days of date of an inpatient discharge, to any facility, with the exception of certain planned admissions</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endParaRPr kumimoji="0" lang="en-US" sz="2800" b="0" i="0" u="none" strike="noStrike" kern="1200" cap="none" spc="0" normalizeH="0" baseline="0" noProof="0" dirty="0">
              <a:ln>
                <a:noFill/>
              </a:ln>
              <a:solidFill>
                <a:srgbClr val="59595B"/>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59595B"/>
                </a:solidFill>
                <a:effectLst/>
                <a:uLnTx/>
                <a:uFillTx/>
                <a:latin typeface="Calibri"/>
                <a:ea typeface="+mn-ea"/>
                <a:cs typeface="+mn-cs"/>
              </a:rPr>
              <a:t>Multi-Admission Patient: </a:t>
            </a:r>
            <a:r>
              <a:rPr kumimoji="0" lang="en-US" sz="2800" b="0" i="0" u="none" strike="noStrike" kern="1200" cap="none" spc="0" normalizeH="0" baseline="0" noProof="0" dirty="0">
                <a:ln>
                  <a:noFill/>
                </a:ln>
                <a:solidFill>
                  <a:srgbClr val="585858"/>
                </a:solidFill>
                <a:effectLst/>
                <a:uLnTx/>
                <a:uFillTx/>
                <a:latin typeface="Calibri"/>
                <a:ea typeface="+mn-ea"/>
                <a:cs typeface="+mn-cs"/>
              </a:rPr>
              <a:t>A Medicare beneficiary who has four or more inpatient claims or five or more combination of emergency department, observation or inpatient claims within a 12-month period</a:t>
            </a:r>
            <a:endParaRPr kumimoji="0" lang="en-US" sz="2800" b="0" i="0" u="none" strike="noStrike" kern="1200" cap="none" spc="0" normalizeH="0" baseline="0" noProof="0" dirty="0">
              <a:ln>
                <a:noFill/>
              </a:ln>
              <a:solidFill>
                <a:srgbClr val="59595B"/>
              </a:solidFill>
              <a:effectLst/>
              <a:uLnTx/>
              <a:uFillTx/>
              <a:latin typeface="Calibri"/>
              <a:ea typeface="+mn-ea"/>
              <a:cs typeface="+mn-cs"/>
            </a:endParaRPr>
          </a:p>
        </p:txBody>
      </p:sp>
    </p:spTree>
    <p:extLst>
      <p:ext uri="{BB962C8B-B14F-4D97-AF65-F5344CB8AC3E}">
        <p14:creationId xmlns:p14="http://schemas.microsoft.com/office/powerpoint/2010/main" val="109113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C42885-124B-AC82-2951-3E3A44630FBC}"/>
              </a:ext>
            </a:extLst>
          </p:cNvPr>
          <p:cNvSpPr>
            <a:spLocks noGrp="1"/>
          </p:cNvSpPr>
          <p:nvPr>
            <p:ph sz="quarter" idx="14"/>
          </p:nvPr>
        </p:nvSpPr>
        <p:spPr>
          <a:xfrm>
            <a:off x="451540" y="3066585"/>
            <a:ext cx="10591800" cy="2553630"/>
          </a:xfrm>
          <a:solidFill>
            <a:schemeClr val="bg1">
              <a:lumMod val="95000"/>
            </a:schemeClr>
          </a:solidFill>
        </p:spPr>
        <p:txBody>
          <a:bodyPr/>
          <a:lstStyle/>
          <a:p>
            <a:endParaRPr lang="en-US" dirty="0"/>
          </a:p>
        </p:txBody>
      </p:sp>
      <p:sp>
        <p:nvSpPr>
          <p:cNvPr id="7" name="TextBox 6">
            <a:extLst>
              <a:ext uri="{FF2B5EF4-FFF2-40B4-BE49-F238E27FC236}">
                <a16:creationId xmlns:a16="http://schemas.microsoft.com/office/drawing/2014/main" id="{99A4B22D-9594-3CC7-87DE-1DB9816950B0}"/>
              </a:ext>
            </a:extLst>
          </p:cNvPr>
          <p:cNvSpPr txBox="1"/>
          <p:nvPr/>
        </p:nvSpPr>
        <p:spPr>
          <a:xfrm>
            <a:off x="395785" y="5776766"/>
            <a:ext cx="11060152" cy="630942"/>
          </a:xfrm>
          <a:prstGeom prst="rect">
            <a:avLst/>
          </a:prstGeom>
          <a:noFill/>
        </p:spPr>
        <p:txBody>
          <a:bodyPr wrap="square" rtlCol="0">
            <a:spAutoFit/>
          </a:bodyPr>
          <a:lstStyle/>
          <a:p>
            <a:pPr marR="67170" algn="l">
              <a:spcBef>
                <a:spcPts val="600"/>
              </a:spcBef>
              <a:spcAft>
                <a:spcPts val="0"/>
              </a:spcAft>
            </a:pPr>
            <a:r>
              <a:rPr lang="en-US" sz="1000" b="0" i="0" u="none" strike="noStrike" baseline="0" dirty="0"/>
              <a:t>Huang, M., van der </a:t>
            </a:r>
            <a:r>
              <a:rPr lang="en-US" sz="1000" b="0" i="0" u="none" strike="noStrike" baseline="0" dirty="0" err="1"/>
              <a:t>Borght</a:t>
            </a:r>
            <a:r>
              <a:rPr lang="en-US" sz="1000" b="0" i="0" u="none" strike="noStrike" baseline="0" dirty="0"/>
              <a:t>, C., </a:t>
            </a:r>
            <a:r>
              <a:rPr lang="en-US" sz="1000" b="0" i="0" u="none" strike="noStrike" baseline="0" dirty="0" err="1"/>
              <a:t>Leithaus</a:t>
            </a:r>
            <a:r>
              <a:rPr lang="en-US" sz="1000" b="0" i="0" u="none" strike="noStrike" baseline="0" dirty="0"/>
              <a:t>, M.</a:t>
            </a:r>
            <a:r>
              <a:rPr lang="en-US" sz="1000" b="0" i="1" u="none" strike="noStrike" baseline="0" dirty="0"/>
              <a:t>et al. </a:t>
            </a:r>
            <a:r>
              <a:rPr lang="en-US" sz="1000" b="0" i="0" u="none" strike="noStrike" baseline="0" dirty="0"/>
              <a:t>Patients’ perceptions of frequent hospital admissions: a qualitative interview study with older people above 65 years of age. </a:t>
            </a:r>
            <a:r>
              <a:rPr lang="en-US" sz="1000" b="0" i="1" u="none" strike="noStrike" baseline="0" dirty="0"/>
              <a:t>BMC </a:t>
            </a:r>
            <a:r>
              <a:rPr lang="en-US" sz="1000" b="0" i="1" u="none" strike="noStrike" baseline="0" dirty="0" err="1"/>
              <a:t>Geriatr</a:t>
            </a:r>
            <a:r>
              <a:rPr lang="en-US" sz="1000" b="0" i="1" u="none" strike="noStrike" baseline="0" dirty="0"/>
              <a:t> </a:t>
            </a:r>
            <a:r>
              <a:rPr lang="en-US" sz="1000" b="0" i="0" u="none" strike="noStrike" baseline="0" dirty="0"/>
              <a:t>20,332 (2020). </a:t>
            </a:r>
            <a:r>
              <a:rPr lang="en-US" sz="1000" i="0" dirty="0">
                <a:hlinkClick r:id="rId2"/>
              </a:rPr>
              <a:t>https://doi.org/10.1186/s12877-020-01748-9</a:t>
            </a:r>
            <a:r>
              <a:rPr lang="en-US" sz="1000" i="0" dirty="0"/>
              <a:t> </a:t>
            </a:r>
          </a:p>
          <a:p>
            <a:pPr marR="67170" algn="l">
              <a:spcBef>
                <a:spcPts val="600"/>
              </a:spcBef>
              <a:spcAft>
                <a:spcPts val="0"/>
              </a:spcAft>
            </a:pPr>
            <a:r>
              <a:rPr lang="en-US" sz="1000" i="0" dirty="0">
                <a:solidFill>
                  <a:schemeClr val="tx1"/>
                </a:solidFill>
              </a:rPr>
              <a:t>Jencks, S., Williams, M., Coleman, E. (2009). Rehospitalizations among patients in the Medicare fee-for-service program. </a:t>
            </a:r>
            <a:r>
              <a:rPr lang="en-US" sz="1000" i="1" dirty="0">
                <a:solidFill>
                  <a:schemeClr val="tx1"/>
                </a:solidFill>
              </a:rPr>
              <a:t>The New England Journal of Medicine </a:t>
            </a:r>
            <a:r>
              <a:rPr lang="en-US" sz="1000" i="0" dirty="0">
                <a:solidFill>
                  <a:schemeClr val="tx1"/>
                </a:solidFill>
              </a:rPr>
              <a:t>360, 1418-1428. </a:t>
            </a:r>
            <a:r>
              <a:rPr lang="en-US" sz="1000" b="0" i="0" dirty="0">
                <a:solidFill>
                  <a:schemeClr val="tx1"/>
                </a:solidFill>
                <a:effectLst/>
              </a:rPr>
              <a:t>DOI: 10.1056/NEJMsa0803563</a:t>
            </a:r>
            <a:endParaRPr lang="en-US" sz="1000" dirty="0">
              <a:solidFill>
                <a:schemeClr val="tx1"/>
              </a:solidFill>
            </a:endParaRPr>
          </a:p>
        </p:txBody>
      </p:sp>
    </p:spTree>
    <p:extLst>
      <p:ext uri="{BB962C8B-B14F-4D97-AF65-F5344CB8AC3E}">
        <p14:creationId xmlns:p14="http://schemas.microsoft.com/office/powerpoint/2010/main" val="81309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CACAEF-30C9-8D23-92C9-92C7F6093013}"/>
              </a:ext>
            </a:extLst>
          </p:cNvPr>
          <p:cNvSpPr>
            <a:spLocks noGrp="1"/>
          </p:cNvSpPr>
          <p:nvPr>
            <p:ph sz="quarter" idx="15"/>
          </p:nvPr>
        </p:nvSpPr>
        <p:spPr/>
        <p:txBody>
          <a:bodyPr>
            <a:normAutofit/>
          </a:bodyPr>
          <a:lstStyle/>
          <a:p>
            <a:endParaRPr lang="en-US" sz="1600" dirty="0"/>
          </a:p>
        </p:txBody>
      </p:sp>
      <p:sp>
        <p:nvSpPr>
          <p:cNvPr id="4" name="Content Placeholder 3">
            <a:extLst>
              <a:ext uri="{FF2B5EF4-FFF2-40B4-BE49-F238E27FC236}">
                <a16:creationId xmlns:a16="http://schemas.microsoft.com/office/drawing/2014/main" id="{9C8AE161-5563-F207-2091-D59B9E674554}"/>
              </a:ext>
            </a:extLst>
          </p:cNvPr>
          <p:cNvSpPr>
            <a:spLocks noGrp="1"/>
          </p:cNvSpPr>
          <p:nvPr>
            <p:ph sz="quarter" idx="16"/>
          </p:nvPr>
        </p:nvSpPr>
        <p:spPr/>
        <p:txBody>
          <a:bodyPr/>
          <a:lstStyle/>
          <a:p>
            <a:endParaRPr lang="en-US" dirty="0"/>
          </a:p>
        </p:txBody>
      </p:sp>
      <p:pic>
        <p:nvPicPr>
          <p:cNvPr id="22" name="Picture 21" descr="Text&#10;&#10;Description automatically generated">
            <a:hlinkClick r:id="rId2"/>
            <a:extLst>
              <a:ext uri="{FF2B5EF4-FFF2-40B4-BE49-F238E27FC236}">
                <a16:creationId xmlns:a16="http://schemas.microsoft.com/office/drawing/2014/main" id="{AF30E578-5679-27AD-A9F9-1B039E5F0E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0926" y="1601227"/>
            <a:ext cx="1696764" cy="2194560"/>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4115E74D-F1D1-0707-D866-01C5E0C58437}"/>
              </a:ext>
            </a:extLst>
          </p:cNvPr>
          <p:cNvSpPr txBox="1">
            <a:spLocks noGrp="1" noRot="1" noMove="1" noResize="1" noEditPoints="1" noAdjustHandles="1" noChangeArrowheads="1" noChangeShapeType="1"/>
          </p:cNvSpPr>
          <p:nvPr/>
        </p:nvSpPr>
        <p:spPr>
          <a:xfrm>
            <a:off x="9830926" y="3829500"/>
            <a:ext cx="1696764" cy="461665"/>
          </a:xfrm>
          <a:prstGeom prst="rect">
            <a:avLst/>
          </a:prstGeom>
          <a:noFill/>
        </p:spPr>
        <p:txBody>
          <a:bodyPr wrap="square" rtlCol="0">
            <a:spAutoFit/>
          </a:bodyPr>
          <a:lstStyle/>
          <a:p>
            <a:pPr marL="0" indent="0" algn="ctr">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to use a flowchart template.</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Picture 23" descr="Table&#10;&#10;Description automatically generated">
            <a:hlinkClick r:id="rId4"/>
            <a:extLst>
              <a:ext uri="{FF2B5EF4-FFF2-40B4-BE49-F238E27FC236}">
                <a16:creationId xmlns:a16="http://schemas.microsoft.com/office/drawing/2014/main" id="{1284CEA0-0679-7053-4F6A-E934333BBF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64908" y="4403044"/>
            <a:ext cx="1828800" cy="1413159"/>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EB2D6A38-2228-B8EA-0761-18F4DE9FF17C}"/>
              </a:ext>
            </a:extLst>
          </p:cNvPr>
          <p:cNvSpPr txBox="1">
            <a:spLocks noGrp="1" noRot="1" noMove="1" noResize="1" noEditPoints="1" noAdjustHandles="1" noChangeArrowheads="1" noChangeShapeType="1"/>
          </p:cNvSpPr>
          <p:nvPr/>
        </p:nvSpPr>
        <p:spPr>
          <a:xfrm>
            <a:off x="9635520" y="5842211"/>
            <a:ext cx="2087576" cy="646331"/>
          </a:xfrm>
          <a:prstGeom prst="rect">
            <a:avLst/>
          </a:prstGeom>
          <a:noFill/>
        </p:spPr>
        <p:txBody>
          <a:bodyPr wrap="square" rtlCol="0">
            <a:spAutoFit/>
          </a:bodyPr>
          <a:lstStyle/>
          <a:p>
            <a:pPr marL="0" indent="0" algn="ctr">
              <a:spcBef>
                <a:spcPts val="600"/>
              </a:spcBef>
              <a:buFont typeface="Arial" panose="020B0604020202020204" pitchFamily="34" charset="0"/>
              <a:buNone/>
            </a:pPr>
            <a:r>
              <a:rPr lang="en-US" sz="1200" b="0" i="1" dirty="0" err="1">
                <a:solidFill>
                  <a:srgbClr val="59595B"/>
                </a:solidFill>
              </a:rPr>
              <a:t>Ctrl+Click</a:t>
            </a:r>
            <a:r>
              <a:rPr lang="en-US" sz="1200" b="0" i="1" dirty="0">
                <a:solidFill>
                  <a:srgbClr val="59595B"/>
                </a:solidFill>
              </a:rPr>
              <a:t> for a template to perform chart reviews of patients who were readmitted.</a:t>
            </a:r>
            <a:endParaRPr lang="en-US" sz="800" b="0" i="1" u="none"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DA37B506-F5C5-E609-F9FE-CB54A8BE0424}"/>
              </a:ext>
            </a:extLst>
          </p:cNvPr>
          <p:cNvSpPr txBox="1"/>
          <p:nvPr/>
        </p:nvSpPr>
        <p:spPr>
          <a:xfrm>
            <a:off x="381552" y="5641608"/>
            <a:ext cx="8299604" cy="707886"/>
          </a:xfrm>
          <a:prstGeom prst="rect">
            <a:avLst/>
          </a:prstGeom>
          <a:noFill/>
        </p:spPr>
        <p:txBody>
          <a:bodyPr wrap="square" rtlCol="0">
            <a:spAutoFit/>
          </a:bodyPr>
          <a:lstStyle/>
          <a:p>
            <a:pPr marR="67170" algn="l">
              <a:spcAft>
                <a:spcPts val="600"/>
              </a:spcAft>
            </a:pPr>
            <a:r>
              <a:rPr lang="en-US" sz="1000" b="0" i="0" u="none" strike="noStrike" baseline="0" dirty="0">
                <a:hlinkClick r:id="rId6"/>
              </a:rPr>
              <a:t>https://www.ihi.org/resources/Pages/Tools/Flowchart.aspx</a:t>
            </a:r>
            <a:r>
              <a:rPr lang="en-US" sz="1000" b="0" i="0" u="none" strike="noStrike" baseline="0" dirty="0"/>
              <a:t> </a:t>
            </a:r>
          </a:p>
          <a:p>
            <a:pPr marR="67170" algn="l">
              <a:spcAft>
                <a:spcPts val="600"/>
              </a:spcAft>
            </a:pPr>
            <a:r>
              <a:rPr lang="en-US" sz="1000" dirty="0">
                <a:solidFill>
                  <a:schemeClr val="tx1"/>
                </a:solidFill>
                <a:hlinkClick r:id="rId2"/>
              </a:rPr>
              <a:t>https://www.telligenqiconnect.com/wp-content/uploads/2023/02/IHI-Flow-Chart-Template.pdf</a:t>
            </a:r>
            <a:endParaRPr lang="en-US" sz="1000" dirty="0">
              <a:solidFill>
                <a:schemeClr val="tx1"/>
              </a:solidFill>
            </a:endParaRPr>
          </a:p>
          <a:p>
            <a:pPr marR="67170" algn="l">
              <a:spcAft>
                <a:spcPts val="600"/>
              </a:spcAft>
            </a:pPr>
            <a:r>
              <a:rPr lang="en-US" sz="1000" dirty="0">
                <a:solidFill>
                  <a:schemeClr val="tx1"/>
                </a:solidFill>
                <a:hlinkClick r:id="rId4"/>
              </a:rPr>
              <a:t>https://www.telligenqiconnect.com/wp-content/uploads/2023/02/ReadmissionsDiagnosticTool_STAAR.pdf</a:t>
            </a:r>
            <a:r>
              <a:rPr lang="en-US" sz="1000" dirty="0">
                <a:solidFill>
                  <a:schemeClr val="tx1"/>
                </a:solidFill>
              </a:rPr>
              <a:t> </a:t>
            </a:r>
          </a:p>
        </p:txBody>
      </p:sp>
    </p:spTree>
    <p:extLst>
      <p:ext uri="{BB962C8B-B14F-4D97-AF65-F5344CB8AC3E}">
        <p14:creationId xmlns:p14="http://schemas.microsoft.com/office/powerpoint/2010/main" val="601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82884C-D5F8-06B3-9EFB-E2F80069C4A0}"/>
              </a:ext>
            </a:extLst>
          </p:cNvPr>
          <p:cNvSpPr>
            <a:spLocks noGrp="1"/>
          </p:cNvSpPr>
          <p:nvPr>
            <p:ph sz="quarter" idx="15"/>
          </p:nvPr>
        </p:nvSpPr>
        <p:spPr/>
        <p:txBody>
          <a:bodyPr/>
          <a:lstStyle/>
          <a:p>
            <a:endParaRPr lang="en-US" dirty="0"/>
          </a:p>
        </p:txBody>
      </p:sp>
    </p:spTree>
    <p:extLst>
      <p:ext uri="{BB962C8B-B14F-4D97-AF65-F5344CB8AC3E}">
        <p14:creationId xmlns:p14="http://schemas.microsoft.com/office/powerpoint/2010/main" val="388241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QITA Layout">
  <a:themeElements>
    <a:clrScheme name="RQITA Theme Colors">
      <a:dk1>
        <a:srgbClr val="423F3A"/>
      </a:dk1>
      <a:lt1>
        <a:srgbClr val="FFFFFF"/>
      </a:lt1>
      <a:dk2>
        <a:srgbClr val="0C4616"/>
      </a:dk2>
      <a:lt2>
        <a:srgbClr val="FFFFFF"/>
      </a:lt2>
      <a:accent1>
        <a:srgbClr val="0B9CD8"/>
      </a:accent1>
      <a:accent2>
        <a:srgbClr val="0C4616"/>
      </a:accent2>
      <a:accent3>
        <a:srgbClr val="FBB02D"/>
      </a:accent3>
      <a:accent4>
        <a:srgbClr val="8F250C"/>
      </a:accent4>
      <a:accent5>
        <a:srgbClr val="857F74"/>
      </a:accent5>
      <a:accent6>
        <a:srgbClr val="4F345A"/>
      </a:accent6>
      <a:hlink>
        <a:srgbClr val="0875A2"/>
      </a:hlink>
      <a:folHlink>
        <a:srgbClr val="4F345A"/>
      </a:folHlink>
    </a:clrScheme>
    <a:fontScheme name="RQITA Fonts">
      <a:majorFont>
        <a:latin typeface="Cabin Semi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5703</TotalTime>
  <Words>1098</Words>
  <Application>Microsoft Office PowerPoint</Application>
  <PresentationFormat>Widescreen</PresentationFormat>
  <Paragraphs>76</Paragraphs>
  <Slides>33</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Aptos</vt:lpstr>
      <vt:lpstr>Aptos Display</vt:lpstr>
      <vt:lpstr>Arial</vt:lpstr>
      <vt:lpstr>Cabin SemiBold</vt:lpstr>
      <vt:lpstr>Calibri</vt:lpstr>
      <vt:lpstr>RQITA Layout</vt:lpstr>
      <vt:lpstr>Custom Design</vt:lpstr>
      <vt:lpstr>PowerPoint Presentation</vt:lpstr>
      <vt:lpstr>Instructions for Using this Workbook</vt:lpstr>
      <vt:lpstr>Welcome</vt:lpstr>
      <vt:lpstr>Objectives</vt:lpstr>
      <vt:lpstr>Plan What are we trying to accomplish?</vt:lpstr>
      <vt:lpstr>Relevant Project Definitions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What changes can we make that will result in improvement?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Has the current state changed?</vt:lpstr>
      <vt:lpstr>PowerPoint Presentation</vt:lpstr>
      <vt:lpstr>PowerPoint Presentation</vt:lpstr>
      <vt:lpstr>Act Was our intervention successful? How can we modify to create more improvement?</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Carlson</dc:creator>
  <cp:lastModifiedBy>Meg Nugent</cp:lastModifiedBy>
  <cp:revision>61</cp:revision>
  <dcterms:created xsi:type="dcterms:W3CDTF">2024-01-19T15:52:33Z</dcterms:created>
  <dcterms:modified xsi:type="dcterms:W3CDTF">2024-08-23T17:42:21Z</dcterms:modified>
</cp:coreProperties>
</file>